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Lst>
  <p:notesMasterIdLst>
    <p:notesMasterId r:id="rId33"/>
  </p:notesMasterIdLst>
  <p:handoutMasterIdLst>
    <p:handoutMasterId r:id="rId34"/>
  </p:handoutMasterIdLst>
  <p:sldIdLst>
    <p:sldId id="1900" r:id="rId5"/>
    <p:sldId id="1661" r:id="rId6"/>
    <p:sldId id="8300" r:id="rId7"/>
    <p:sldId id="8295" r:id="rId8"/>
    <p:sldId id="8296" r:id="rId9"/>
    <p:sldId id="8298" r:id="rId10"/>
    <p:sldId id="8297" r:id="rId11"/>
    <p:sldId id="3743" r:id="rId12"/>
    <p:sldId id="8294" r:id="rId13"/>
    <p:sldId id="3763" r:id="rId14"/>
    <p:sldId id="3764" r:id="rId15"/>
    <p:sldId id="439" r:id="rId16"/>
    <p:sldId id="3758" r:id="rId17"/>
    <p:sldId id="3761" r:id="rId18"/>
    <p:sldId id="3616" r:id="rId19"/>
    <p:sldId id="3618" r:id="rId20"/>
    <p:sldId id="3619" r:id="rId21"/>
    <p:sldId id="3620" r:id="rId22"/>
    <p:sldId id="3626" r:id="rId23"/>
    <p:sldId id="3719" r:id="rId24"/>
    <p:sldId id="3720" r:id="rId25"/>
    <p:sldId id="428" r:id="rId26"/>
    <p:sldId id="3766" r:id="rId27"/>
    <p:sldId id="8286" r:id="rId28"/>
    <p:sldId id="8301" r:id="rId29"/>
    <p:sldId id="3752" r:id="rId30"/>
    <p:sldId id="3742" r:id="rId31"/>
    <p:sldId id="3735" r:id="rId32"/>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START: Welcome+Speaker Intro (AN)" id="{0F194CA5-335B-4DD0-9814-D3878D9551B5}">
          <p14:sldIdLst>
            <p14:sldId id="1900"/>
            <p14:sldId id="1661"/>
            <p14:sldId id="8300"/>
          </p14:sldIdLst>
        </p14:section>
        <p14:section name="Community (EE)" id="{420B09D9-39F5-4EFC-972B-4D8FE6BC11EB}">
          <p14:sldIdLst>
            <p14:sldId id="8295"/>
            <p14:sldId id="8296"/>
            <p14:sldId id="8298"/>
            <p14:sldId id="8297"/>
          </p14:sldIdLst>
        </p14:section>
        <p14:section name="INTRO: Azure DevOps (EE)" id="{DABC51E7-1747-4BD9-8794-BA5D6DAD3A70}">
          <p14:sldIdLst>
            <p14:sldId id="3743"/>
            <p14:sldId id="8294"/>
          </p14:sldIdLst>
        </p14:section>
        <p14:section name="What is DevOps (EE)" id="{2CC52222-EEFB-42B6-90E5-8E2490915D26}">
          <p14:sldIdLst>
            <p14:sldId id="3763"/>
            <p14:sldId id="3764"/>
            <p14:sldId id="439"/>
          </p14:sldIdLst>
        </p14:section>
        <p14:section name="Introducing Azure DevOps (AN)" id="{00773F99-3F2E-46F7-8D24-CDB455553E81}">
          <p14:sldIdLst>
            <p14:sldId id="3758"/>
            <p14:sldId id="3761"/>
            <p14:sldId id="3616"/>
            <p14:sldId id="3618"/>
            <p14:sldId id="3619"/>
            <p14:sldId id="3620"/>
          </p14:sldIdLst>
        </p14:section>
        <p14:section name="Azure Pipelines Demo (CC)" id="{158C3883-1187-47A0-90FC-3C253FD48F7C}">
          <p14:sldIdLst>
            <p14:sldId id="3626"/>
            <p14:sldId id="3719"/>
            <p14:sldId id="3720"/>
          </p14:sldIdLst>
        </p14:section>
        <p14:section name="END: Thank You + Start Q&amp;A (AN)" id="{32F0CCAA-8FD9-48BE-B464-E250DE7E860A}">
          <p14:sldIdLst>
            <p14:sldId id="428"/>
            <p14:sldId id="3766"/>
          </p14:sldIdLst>
        </p14:section>
        <p14:section name="Additional Q&amp;A Resources (All)" id="{70880312-720E-4407-89FB-6858A2EF484D}">
          <p14:sldIdLst>
            <p14:sldId id="8286"/>
            <p14:sldId id="8301"/>
            <p14:sldId id="3752"/>
            <p14:sldId id="3742"/>
            <p14:sldId id="37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0078D7"/>
    <a:srgbClr val="2560E0"/>
    <a:srgbClr val="CB2E6D"/>
    <a:srgbClr val="854CC7"/>
    <a:srgbClr val="D83B01"/>
    <a:srgbClr val="00B294"/>
    <a:srgbClr val="505050"/>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322D3B-AB7A-4D44-B5CC-639B7DA4094F}" v="51" dt="2019-01-10T13:00:20.5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1" autoAdjust="0"/>
    <p:restoredTop sz="90339" autoAdjust="0"/>
  </p:normalViewPr>
  <p:slideViewPr>
    <p:cSldViewPr snapToGrid="0">
      <p:cViewPr varScale="1">
        <p:scale>
          <a:sx n="72" d="100"/>
          <a:sy n="72" d="100"/>
        </p:scale>
        <p:origin x="36" y="14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lon Campbell" userId="c0fd8b2c1dc026c3" providerId="LiveId" clId="{0F322D3B-AB7A-4D44-B5CC-639B7DA4094F}"/>
    <pc:docChg chg="modSld">
      <pc:chgData name="Callon Campbell" userId="c0fd8b2c1dc026c3" providerId="LiveId" clId="{0F322D3B-AB7A-4D44-B5CC-639B7DA4094F}" dt="2019-01-10T13:00:22.111" v="3" actId="6549"/>
      <pc:docMkLst>
        <pc:docMk/>
      </pc:docMkLst>
      <pc:sldChg chg="modSp">
        <pc:chgData name="Callon Campbell" userId="c0fd8b2c1dc026c3" providerId="LiveId" clId="{0F322D3B-AB7A-4D44-B5CC-639B7DA4094F}" dt="2019-01-10T13:00:22.111" v="3" actId="6549"/>
        <pc:sldMkLst>
          <pc:docMk/>
          <pc:sldMk cId="1273424778" sldId="3626"/>
        </pc:sldMkLst>
        <pc:spChg chg="mod">
          <ac:chgData name="Callon Campbell" userId="c0fd8b2c1dc026c3" providerId="LiveId" clId="{0F322D3B-AB7A-4D44-B5CC-639B7DA4094F}" dt="2019-01-10T13:00:22.111" v="3" actId="6549"/>
          <ac:spMkLst>
            <pc:docMk/>
            <pc:sldMk cId="1273424778" sldId="3626"/>
            <ac:spMk id="7" creationId="{31F55A26-C37F-414C-B94D-CD3584F282B7}"/>
          </ac:spMkLst>
        </pc:spChg>
      </pc:sldChg>
    </pc:docChg>
  </pc:docChgLst>
  <pc:docChgLst>
    <pc:chgData name="Callon Campbell" userId="c0fd8b2c1dc026c3" providerId="LiveId" clId="{D15A4C16-397F-4F9B-B5EC-31AB93441319}"/>
    <pc:docChg chg="undo custSel addSld modSld">
      <pc:chgData name="Callon Campbell" userId="c0fd8b2c1dc026c3" providerId="LiveId" clId="{D15A4C16-397F-4F9B-B5EC-31AB93441319}" dt="2019-01-10T05:12:20.022" v="450" actId="113"/>
      <pc:docMkLst>
        <pc:docMk/>
      </pc:docMkLst>
      <pc:sldChg chg="modSp">
        <pc:chgData name="Callon Campbell" userId="c0fd8b2c1dc026c3" providerId="LiveId" clId="{D15A4C16-397F-4F9B-B5EC-31AB93441319}" dt="2019-01-10T04:59:36.313" v="431" actId="20577"/>
        <pc:sldMkLst>
          <pc:docMk/>
          <pc:sldMk cId="1273424778" sldId="3626"/>
        </pc:sldMkLst>
        <pc:spChg chg="mod">
          <ac:chgData name="Callon Campbell" userId="c0fd8b2c1dc026c3" providerId="LiveId" clId="{D15A4C16-397F-4F9B-B5EC-31AB93441319}" dt="2019-01-10T04:59:36.313" v="431" actId="20577"/>
          <ac:spMkLst>
            <pc:docMk/>
            <pc:sldMk cId="1273424778" sldId="3626"/>
            <ac:spMk id="7" creationId="{31F55A26-C37F-414C-B94D-CD3584F282B7}"/>
          </ac:spMkLst>
        </pc:spChg>
      </pc:sldChg>
      <pc:sldChg chg="addSp delSp modSp add">
        <pc:chgData name="Callon Campbell" userId="c0fd8b2c1dc026c3" providerId="LiveId" clId="{D15A4C16-397F-4F9B-B5EC-31AB93441319}" dt="2019-01-10T05:12:20.022" v="450" actId="113"/>
        <pc:sldMkLst>
          <pc:docMk/>
          <pc:sldMk cId="3395271632" sldId="8301"/>
        </pc:sldMkLst>
        <pc:spChg chg="mod">
          <ac:chgData name="Callon Campbell" userId="c0fd8b2c1dc026c3" providerId="LiveId" clId="{D15A4C16-397F-4F9B-B5EC-31AB93441319}" dt="2019-01-10T04:54:15.050" v="322" actId="20577"/>
          <ac:spMkLst>
            <pc:docMk/>
            <pc:sldMk cId="3395271632" sldId="8301"/>
            <ac:spMk id="2" creationId="{C99D09BD-4832-4E91-AF4C-36E81952D2DF}"/>
          </ac:spMkLst>
        </pc:spChg>
        <pc:spChg chg="mod">
          <ac:chgData name="Callon Campbell" userId="c0fd8b2c1dc026c3" providerId="LiveId" clId="{D15A4C16-397F-4F9B-B5EC-31AB93441319}" dt="2019-01-10T04:33:18.927" v="20" actId="20577"/>
          <ac:spMkLst>
            <pc:docMk/>
            <pc:sldMk cId="3395271632" sldId="8301"/>
            <ac:spMk id="3" creationId="{07EDC86A-9D4E-4D51-A379-0FCD1AA89EBD}"/>
          </ac:spMkLst>
        </pc:spChg>
        <pc:spChg chg="mod">
          <ac:chgData name="Callon Campbell" userId="c0fd8b2c1dc026c3" providerId="LiveId" clId="{D15A4C16-397F-4F9B-B5EC-31AB93441319}" dt="2019-01-10T04:56:18.654" v="342" actId="1076"/>
          <ac:spMkLst>
            <pc:docMk/>
            <pc:sldMk cId="3395271632" sldId="8301"/>
            <ac:spMk id="18" creationId="{D541229D-579E-47FD-B65C-82D5C77A7528}"/>
          </ac:spMkLst>
        </pc:spChg>
        <pc:spChg chg="add mod ord">
          <ac:chgData name="Callon Campbell" userId="c0fd8b2c1dc026c3" providerId="LiveId" clId="{D15A4C16-397F-4F9B-B5EC-31AB93441319}" dt="2019-01-10T05:12:20.022" v="450" actId="113"/>
          <ac:spMkLst>
            <pc:docMk/>
            <pc:sldMk cId="3395271632" sldId="8301"/>
            <ac:spMk id="31" creationId="{64F0D853-A83F-4F7B-8343-72AED408F52A}"/>
          </ac:spMkLst>
        </pc:spChg>
        <pc:spChg chg="add mod">
          <ac:chgData name="Callon Campbell" userId="c0fd8b2c1dc026c3" providerId="LiveId" clId="{D15A4C16-397F-4F9B-B5EC-31AB93441319}" dt="2019-01-10T04:56:01.416" v="340" actId="1076"/>
          <ac:spMkLst>
            <pc:docMk/>
            <pc:sldMk cId="3395271632" sldId="8301"/>
            <ac:spMk id="32" creationId="{B72DD880-9D8E-4339-AA56-BD0DA4033C57}"/>
          </ac:spMkLst>
        </pc:spChg>
        <pc:grpChg chg="mod">
          <ac:chgData name="Callon Campbell" userId="c0fd8b2c1dc026c3" providerId="LiveId" clId="{D15A4C16-397F-4F9B-B5EC-31AB93441319}" dt="2019-01-10T04:56:18.654" v="342" actId="1076"/>
          <ac:grpSpMkLst>
            <pc:docMk/>
            <pc:sldMk cId="3395271632" sldId="8301"/>
            <ac:grpSpMk id="19" creationId="{D3231130-8F52-4D18-84A4-92160FEE43EE}"/>
          </ac:grpSpMkLst>
        </pc:grpChg>
        <pc:grpChg chg="mod">
          <ac:chgData name="Callon Campbell" userId="c0fd8b2c1dc026c3" providerId="LiveId" clId="{D15A4C16-397F-4F9B-B5EC-31AB93441319}" dt="2019-01-10T04:56:18.654" v="342" actId="1076"/>
          <ac:grpSpMkLst>
            <pc:docMk/>
            <pc:sldMk cId="3395271632" sldId="8301"/>
            <ac:grpSpMk id="22" creationId="{5ACF2B40-876B-422A-89F1-AE6FF527A14F}"/>
          </ac:grpSpMkLst>
        </pc:grpChg>
        <pc:grpChg chg="mod">
          <ac:chgData name="Callon Campbell" userId="c0fd8b2c1dc026c3" providerId="LiveId" clId="{D15A4C16-397F-4F9B-B5EC-31AB93441319}" dt="2019-01-10T04:56:01.416" v="340" actId="1076"/>
          <ac:grpSpMkLst>
            <pc:docMk/>
            <pc:sldMk cId="3395271632" sldId="8301"/>
            <ac:grpSpMk id="25" creationId="{61E4721C-1D22-4743-8728-38A339A1624C}"/>
          </ac:grpSpMkLst>
        </pc:grpChg>
        <pc:grpChg chg="mod">
          <ac:chgData name="Callon Campbell" userId="c0fd8b2c1dc026c3" providerId="LiveId" clId="{D15A4C16-397F-4F9B-B5EC-31AB93441319}" dt="2019-01-10T04:58:57.535" v="401" actId="1076"/>
          <ac:grpSpMkLst>
            <pc:docMk/>
            <pc:sldMk cId="3395271632" sldId="8301"/>
            <ac:grpSpMk id="28" creationId="{CDDDB36E-C315-4B53-A536-9FA717BDBF9D}"/>
          </ac:grpSpMkLst>
        </pc:grpChg>
        <pc:graphicFrameChg chg="del mod">
          <ac:chgData name="Callon Campbell" userId="c0fd8b2c1dc026c3" providerId="LiveId" clId="{D15A4C16-397F-4F9B-B5EC-31AB93441319}" dt="2019-01-10T04:54:25.354" v="323" actId="478"/>
          <ac:graphicFrameMkLst>
            <pc:docMk/>
            <pc:sldMk cId="3395271632" sldId="8301"/>
            <ac:graphicFrameMk id="4" creationId="{333FDABE-21FA-4530-B0D7-E9799F794D2A}"/>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1/10/2019</a:t>
            </a:fld>
            <a:endParaRPr lang="en-US" dirty="0"/>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dirty="0"/>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dirty="0"/>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1/10/2019</a:t>
            </a:fld>
            <a:endParaRPr lang="en-US" dirty="0"/>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dirty="0"/>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dirty="0"/>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1/10/2019 7:58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11</a:t>
            </a:fld>
            <a:endParaRPr lang="en-US" dirty="0"/>
          </a:p>
        </p:txBody>
      </p:sp>
    </p:spTree>
    <p:extLst>
      <p:ext uri="{BB962C8B-B14F-4D97-AF65-F5344CB8AC3E}">
        <p14:creationId xmlns:p14="http://schemas.microsoft.com/office/powerpoint/2010/main" val="1094569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834597" eaLnBrk="0" hangingPunct="0"/>
            <a:r>
              <a:rPr lang="en-US" sz="8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1/10/2019 7:58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96521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13</a:t>
            </a:fld>
            <a:endParaRPr lang="en-US" dirty="0"/>
          </a:p>
        </p:txBody>
      </p:sp>
    </p:spTree>
    <p:extLst>
      <p:ext uri="{BB962C8B-B14F-4D97-AF65-F5344CB8AC3E}">
        <p14:creationId xmlns:p14="http://schemas.microsoft.com/office/powerpoint/2010/main" val="3133968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Pipelines is the perfect launchpad for your code – automating your builds and deployments so you spend less time with the nuts and bolts and more time being creative </a:t>
            </a:r>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14</a:t>
            </a:fld>
            <a:endParaRPr lang="en-US" dirty="0"/>
          </a:p>
        </p:txBody>
      </p:sp>
    </p:spTree>
    <p:extLst>
      <p:ext uri="{BB962C8B-B14F-4D97-AF65-F5344CB8AC3E}">
        <p14:creationId xmlns:p14="http://schemas.microsoft.com/office/powerpoint/2010/main" val="1855613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Combine Kanban boards and drag-and-drop sprint planning with comprehensive traceability and reporting for the perfect home for all your ideas–big and small.</a:t>
            </a:r>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15</a:t>
            </a:fld>
            <a:endParaRPr lang="en-US" dirty="0"/>
          </a:p>
        </p:txBody>
      </p:sp>
    </p:spTree>
    <p:extLst>
      <p:ext uri="{BB962C8B-B14F-4D97-AF65-F5344CB8AC3E}">
        <p14:creationId xmlns:p14="http://schemas.microsoft.com/office/powerpoint/2010/main" val="2188980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Collaborate on code changes with threaded discussion and continuous integration for each change. Use forks to promote collaboration with Inner Source workflows. </a:t>
            </a:r>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16</a:t>
            </a:fld>
            <a:endParaRPr lang="en-US" dirty="0"/>
          </a:p>
        </p:txBody>
      </p:sp>
    </p:spTree>
    <p:extLst>
      <p:ext uri="{BB962C8B-B14F-4D97-AF65-F5344CB8AC3E}">
        <p14:creationId xmlns:p14="http://schemas.microsoft.com/office/powerpoint/2010/main" val="3094217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Collaborate on code changes with threaded discussion and continuous integration for each change. Use forks to promote collaboration with Inner Source workflows. </a:t>
            </a:r>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17</a:t>
            </a:fld>
            <a:endParaRPr lang="en-US" dirty="0"/>
          </a:p>
        </p:txBody>
      </p:sp>
    </p:spTree>
    <p:extLst>
      <p:ext uri="{BB962C8B-B14F-4D97-AF65-F5344CB8AC3E}">
        <p14:creationId xmlns:p14="http://schemas.microsoft.com/office/powerpoint/2010/main" val="1857859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Collaborate on code changes with threaded discussion and continuous integration for each change. Use forks to promote collaboration with Inner Source workflows. </a:t>
            </a:r>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18</a:t>
            </a:fld>
            <a:endParaRPr lang="en-US" dirty="0"/>
          </a:p>
        </p:txBody>
      </p:sp>
    </p:spTree>
    <p:extLst>
      <p:ext uri="{BB962C8B-B14F-4D97-AF65-F5344CB8AC3E}">
        <p14:creationId xmlns:p14="http://schemas.microsoft.com/office/powerpoint/2010/main" val="744058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CA" sz="1224" b="1" kern="1200" dirty="0">
                <a:solidFill>
                  <a:schemeClr val="tx1"/>
                </a:solidFill>
                <a:effectLst/>
                <a:latin typeface="+mn-lt"/>
                <a:ea typeface="+mn-ea"/>
                <a:cs typeface="+mn-cs"/>
              </a:rPr>
              <a:t>Open Source projects receive free CI/CD with Azure Pipelines</a:t>
            </a:r>
          </a:p>
          <a:p>
            <a:endParaRPr lang="en-US" dirty="0"/>
          </a:p>
          <a:p>
            <a:r>
              <a:rPr lang="en-US" dirty="0"/>
              <a:t>All the builds you need, using the power of Azure you get one service that gives you unlimited build minutes and 10 parallel jobs where you can build on Windows, Mac, and Linux using a single build YAML file. </a:t>
            </a:r>
          </a:p>
          <a:p>
            <a:endParaRPr lang="en-US" dirty="0"/>
          </a:p>
          <a:p>
            <a:pPr marL="0" marR="0" lvl="0" indent="0" algn="l" defTabSz="932688" rtl="0" eaLnBrk="1" fontAlgn="auto" latinLnBrk="0" hangingPunct="1">
              <a:lnSpc>
                <a:spcPct val="100000"/>
              </a:lnSpc>
              <a:spcBef>
                <a:spcPts val="0"/>
              </a:spcBef>
              <a:spcAft>
                <a:spcPts val="0"/>
              </a:spcAft>
              <a:buClrTx/>
              <a:buSzTx/>
              <a:buFontTx/>
              <a:buNone/>
              <a:tabLst/>
              <a:defRPr/>
            </a:pPr>
            <a:r>
              <a:rPr lang="en-CA" sz="1224" kern="1200" dirty="0">
                <a:solidFill>
                  <a:schemeClr val="tx1"/>
                </a:solidFill>
                <a:effectLst/>
                <a:latin typeface="+mn-lt"/>
                <a:ea typeface="+mn-ea"/>
                <a:cs typeface="+mn-cs"/>
              </a:rPr>
              <a:t>And…Azure Pipelines is great for all types of projects.</a:t>
            </a:r>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dirty="0"/>
          </a:p>
        </p:txBody>
      </p:sp>
    </p:spTree>
    <p:extLst>
      <p:ext uri="{BB962C8B-B14F-4D97-AF65-F5344CB8AC3E}">
        <p14:creationId xmlns:p14="http://schemas.microsoft.com/office/powerpoint/2010/main" val="552169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CA" dirty="0"/>
              <a:t>Azure Pipelines is now available to anyone from the GitHub Marketplace.</a:t>
            </a:r>
          </a:p>
          <a:p>
            <a:endParaRPr lang="en-CA" dirty="0"/>
          </a:p>
        </p:txBody>
      </p:sp>
      <p:sp>
        <p:nvSpPr>
          <p:cNvPr id="4" name="Slide Number Placeholder 3"/>
          <p:cNvSpPr>
            <a:spLocks noGrp="1"/>
          </p:cNvSpPr>
          <p:nvPr>
            <p:ph type="sldNum" sz="quarter" idx="5"/>
          </p:nvPr>
        </p:nvSpPr>
        <p:spPr/>
        <p:txBody>
          <a:bodyPr/>
          <a:lstStyle/>
          <a:p>
            <a:fld id="{3D7B9D4F-5F19-438C-92E8-037C6AE8F87D}" type="slidenum">
              <a:rPr lang="en-US" smtClean="0"/>
              <a:t>21</a:t>
            </a:fld>
            <a:endParaRPr lang="en-US" dirty="0"/>
          </a:p>
        </p:txBody>
      </p:sp>
    </p:spTree>
    <p:extLst>
      <p:ext uri="{BB962C8B-B14F-4D97-AF65-F5344CB8AC3E}">
        <p14:creationId xmlns:p14="http://schemas.microsoft.com/office/powerpoint/2010/main" val="2514718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1/10/2019 7:58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17478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834597" eaLnBrk="0" hangingPunct="0"/>
            <a:r>
              <a:rPr lang="en-US" sz="8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1/10/2019 7:58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497032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D7B9D4F-5F19-438C-92E8-037C6AE8F87D}" type="slidenum">
              <a:rPr lang="en-US" smtClean="0"/>
              <a:t>24</a:t>
            </a:fld>
            <a:endParaRPr lang="en-US" dirty="0"/>
          </a:p>
        </p:txBody>
      </p:sp>
    </p:spTree>
    <p:extLst>
      <p:ext uri="{BB962C8B-B14F-4D97-AF65-F5344CB8AC3E}">
        <p14:creationId xmlns:p14="http://schemas.microsoft.com/office/powerpoint/2010/main" val="287155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D7B9D4F-5F19-438C-92E8-037C6AE8F87D}" type="slidenum">
              <a:rPr lang="en-US" smtClean="0"/>
              <a:t>25</a:t>
            </a:fld>
            <a:endParaRPr lang="en-US" dirty="0"/>
          </a:p>
        </p:txBody>
      </p:sp>
    </p:spTree>
    <p:extLst>
      <p:ext uri="{BB962C8B-B14F-4D97-AF65-F5344CB8AC3E}">
        <p14:creationId xmlns:p14="http://schemas.microsoft.com/office/powerpoint/2010/main" val="540559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D7B9D4F-5F19-438C-92E8-037C6AE8F87D}" type="slidenum">
              <a:rPr lang="en-US" smtClean="0"/>
              <a:t>27</a:t>
            </a:fld>
            <a:endParaRPr lang="en-US" dirty="0"/>
          </a:p>
        </p:txBody>
      </p:sp>
    </p:spTree>
    <p:extLst>
      <p:ext uri="{BB962C8B-B14F-4D97-AF65-F5344CB8AC3E}">
        <p14:creationId xmlns:p14="http://schemas.microsoft.com/office/powerpoint/2010/main" val="4087498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GB" dirty="0"/>
              <a:t>Azure DevOps is really about any developer, any platform, any cloud. Use all the services or just the ones you need. Azure DevOps is also the best in class builds for open source.</a:t>
            </a:r>
          </a:p>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28</a:t>
            </a:fld>
            <a:endParaRPr lang="en-US" dirty="0"/>
          </a:p>
        </p:txBody>
      </p:sp>
    </p:spTree>
    <p:extLst>
      <p:ext uri="{BB962C8B-B14F-4D97-AF65-F5344CB8AC3E}">
        <p14:creationId xmlns:p14="http://schemas.microsoft.com/office/powerpoint/2010/main" val="2487072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D7B9D4F-5F19-438C-92E8-037C6AE8F87D}" type="slidenum">
              <a:rPr lang="en-US" smtClean="0"/>
              <a:t>4</a:t>
            </a:fld>
            <a:endParaRPr lang="en-US" dirty="0"/>
          </a:p>
        </p:txBody>
      </p:sp>
    </p:spTree>
    <p:extLst>
      <p:ext uri="{BB962C8B-B14F-4D97-AF65-F5344CB8AC3E}">
        <p14:creationId xmlns:p14="http://schemas.microsoft.com/office/powerpoint/2010/main" val="1102274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D7B9D4F-5F19-438C-92E8-037C6AE8F87D}" type="slidenum">
              <a:rPr lang="en-US" smtClean="0"/>
              <a:t>5</a:t>
            </a:fld>
            <a:endParaRPr lang="en-US" dirty="0"/>
          </a:p>
        </p:txBody>
      </p:sp>
    </p:spTree>
    <p:extLst>
      <p:ext uri="{BB962C8B-B14F-4D97-AF65-F5344CB8AC3E}">
        <p14:creationId xmlns:p14="http://schemas.microsoft.com/office/powerpoint/2010/main" val="1141622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D7B9D4F-5F19-438C-92E8-037C6AE8F87D}" type="slidenum">
              <a:rPr lang="en-US" smtClean="0"/>
              <a:t>6</a:t>
            </a:fld>
            <a:endParaRPr lang="en-US" dirty="0"/>
          </a:p>
        </p:txBody>
      </p:sp>
    </p:spTree>
    <p:extLst>
      <p:ext uri="{BB962C8B-B14F-4D97-AF65-F5344CB8AC3E}">
        <p14:creationId xmlns:p14="http://schemas.microsoft.com/office/powerpoint/2010/main" val="157984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D7B9D4F-5F19-438C-92E8-037C6AE8F87D}" type="slidenum">
              <a:rPr lang="en-US" smtClean="0"/>
              <a:t>7</a:t>
            </a:fld>
            <a:endParaRPr lang="en-US" dirty="0"/>
          </a:p>
        </p:txBody>
      </p:sp>
    </p:spTree>
    <p:extLst>
      <p:ext uri="{BB962C8B-B14F-4D97-AF65-F5344CB8AC3E}">
        <p14:creationId xmlns:p14="http://schemas.microsoft.com/office/powerpoint/2010/main" val="89334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8</a:t>
            </a:fld>
            <a:endParaRPr lang="en-US" dirty="0"/>
          </a:p>
        </p:txBody>
      </p:sp>
    </p:spTree>
    <p:extLst>
      <p:ext uri="{BB962C8B-B14F-4D97-AF65-F5344CB8AC3E}">
        <p14:creationId xmlns:p14="http://schemas.microsoft.com/office/powerpoint/2010/main" val="1813117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D7B9D4F-5F19-438C-92E8-037C6AE8F87D}" type="slidenum">
              <a:rPr lang="en-US" smtClean="0"/>
              <a:t>9</a:t>
            </a:fld>
            <a:endParaRPr lang="en-US" dirty="0"/>
          </a:p>
        </p:txBody>
      </p:sp>
    </p:spTree>
    <p:extLst>
      <p:ext uri="{BB962C8B-B14F-4D97-AF65-F5344CB8AC3E}">
        <p14:creationId xmlns:p14="http://schemas.microsoft.com/office/powerpoint/2010/main" val="1735368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dirty="0"/>
              <a:t>DevOps is the union of people, process and products to enable the continuous delivery of value to your end customers</a:t>
            </a:r>
          </a:p>
          <a:p>
            <a:pPr marL="344100" indent="-344100">
              <a:buFontTx/>
              <a:buChar char="-"/>
            </a:pPr>
            <a:endParaRPr lang="en-US" sz="2800" dirty="0"/>
          </a:p>
        </p:txBody>
      </p:sp>
      <p:sp>
        <p:nvSpPr>
          <p:cNvPr id="4" name="Slide Number Placeholder 3"/>
          <p:cNvSpPr>
            <a:spLocks noGrp="1"/>
          </p:cNvSpPr>
          <p:nvPr>
            <p:ph type="sldNum" sz="quarter" idx="10"/>
          </p:nvPr>
        </p:nvSpPr>
        <p:spPr/>
        <p:txBody>
          <a:bodyPr/>
          <a:lstStyle/>
          <a:p>
            <a:fld id="{3D7B9D4F-5F19-438C-92E8-037C6AE8F87D}" type="slidenum">
              <a:rPr lang="en-US" smtClean="0"/>
              <a:t>10</a:t>
            </a:fld>
            <a:endParaRPr lang="en-US" dirty="0"/>
          </a:p>
        </p:txBody>
      </p:sp>
    </p:spTree>
    <p:extLst>
      <p:ext uri="{BB962C8B-B14F-4D97-AF65-F5344CB8AC3E}">
        <p14:creationId xmlns:p14="http://schemas.microsoft.com/office/powerpoint/2010/main" val="30234344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69602528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dirty="0"/>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tx1"/>
                  </a:solidFill>
                </a:rPr>
                <a:t>© Microsoft Corporation</a:t>
              </a:r>
              <a:endParaRPr lang="en-US" sz="800"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dirty="0"/>
          </a:p>
        </p:txBody>
      </p:sp>
    </p:spTree>
    <p:extLst>
      <p:ext uri="{BB962C8B-B14F-4D97-AF65-F5344CB8AC3E}">
        <p14:creationId xmlns:p14="http://schemas.microsoft.com/office/powerpoint/2010/main" val="25855902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99232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40958" y="0"/>
            <a:ext cx="6995517" cy="6994525"/>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62" b="262"/>
          <a:stretch/>
        </p:blipFill>
        <p:spPr>
          <a:xfrm>
            <a:off x="0" y="0"/>
            <a:ext cx="12433366" cy="6994525"/>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595915" y="597450"/>
            <a:ext cx="1393641" cy="298433"/>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70005" y="3953819"/>
            <a:ext cx="4255606" cy="384205"/>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448"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96822" y="2338402"/>
            <a:ext cx="4253792" cy="1173694"/>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70005" y="4930073"/>
            <a:ext cx="3220159" cy="288137"/>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1836"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850484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2" b="262"/>
          <a:stretch/>
        </p:blipFill>
        <p:spPr>
          <a:xfrm>
            <a:off x="1559" y="878"/>
            <a:ext cx="12433358" cy="6992772"/>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white">
          <a:xfrm>
            <a:off x="595915" y="597450"/>
            <a:ext cx="1393641" cy="298433"/>
          </a:xfrm>
          <a:prstGeom prst="rect">
            <a:avLst/>
          </a:prstGeom>
        </p:spPr>
      </p:pic>
      <p:sp>
        <p:nvSpPr>
          <p:cNvPr id="9" name="Title 1"/>
          <p:cNvSpPr>
            <a:spLocks noGrp="1"/>
          </p:cNvSpPr>
          <p:nvPr>
            <p:ph type="title" hasCustomPrompt="1"/>
          </p:nvPr>
        </p:nvSpPr>
        <p:spPr bwMode="white">
          <a:xfrm>
            <a:off x="595914" y="3095523"/>
            <a:ext cx="7741706" cy="508601"/>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95914" y="4041282"/>
            <a:ext cx="774170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485970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94" r:id="rId17"/>
    <p:sldLayoutId id="2147483878" r:id="rId18"/>
    <p:sldLayoutId id="2147483892" r:id="rId19"/>
    <p:sldLayoutId id="2147483879" r:id="rId20"/>
    <p:sldLayoutId id="2147483880" r:id="rId21"/>
    <p:sldLayoutId id="2147483881" r:id="rId22"/>
    <p:sldLayoutId id="2147483883" r:id="rId23"/>
    <p:sldLayoutId id="2147483882" r:id="rId24"/>
    <p:sldLayoutId id="2147483903" r:id="rId25"/>
    <p:sldLayoutId id="2147483904" r:id="rId26"/>
    <p:sldLayoutId id="2147483905" r:id="rId27"/>
    <p:sldLayoutId id="2147483906" r:id="rId28"/>
    <p:sldLayoutId id="2147483908" r:id="rId29"/>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sv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48.png"/><Relationship Id="rId5" Type="http://schemas.openxmlformats.org/officeDocument/2006/relationships/image" Target="../media/image4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5.png"/><Relationship Id="rId7" Type="http://schemas.openxmlformats.org/officeDocument/2006/relationships/image" Target="../media/image56.sv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55.png"/><Relationship Id="rId5" Type="http://schemas.openxmlformats.org/officeDocument/2006/relationships/image" Target="../media/image5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s>
</file>

<file path=ppt/slides/_rels/slide1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5.png"/><Relationship Id="rId7" Type="http://schemas.openxmlformats.org/officeDocument/2006/relationships/image" Target="../media/image63.sv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62.png"/><Relationship Id="rId5" Type="http://schemas.openxmlformats.org/officeDocument/2006/relationships/image" Target="../media/image6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s>
</file>

<file path=ppt/slides/_rels/slide1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45.png"/><Relationship Id="rId7" Type="http://schemas.openxmlformats.org/officeDocument/2006/relationships/image" Target="../media/image70.sv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69.png"/><Relationship Id="rId5" Type="http://schemas.openxmlformats.org/officeDocument/2006/relationships/image" Target="../media/image6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76.svg"/><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78.png"/><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en-us/azure/devops/artifacts/feeds/views?view=vsts&amp;tabs=new-nav" TargetMode="External"/><Relationship Id="rId13" Type="http://schemas.openxmlformats.org/officeDocument/2006/relationships/hyperlink" Target="https://azure.microsoft.com/services/devops/artifacts/" TargetMode="External"/><Relationship Id="rId18" Type="http://schemas.openxmlformats.org/officeDocument/2006/relationships/image" Target="../media/image84.svg"/><Relationship Id="rId3" Type="http://schemas.openxmlformats.org/officeDocument/2006/relationships/hyperlink" Target="https://docs.microsoft.com/en-us/azure/devops/?view=vsts" TargetMode="External"/><Relationship Id="rId7" Type="http://schemas.openxmlformats.org/officeDocument/2006/relationships/hyperlink" Target="https://docs.microsoft.com/en-us/azure/devops/artifacts/concepts/best-practices?view=vsts" TargetMode="External"/><Relationship Id="rId12" Type="http://schemas.openxmlformats.org/officeDocument/2006/relationships/hyperlink" Target="https://azure.microsoft.com/services/devops/repos/" TargetMode="External"/><Relationship Id="rId17" Type="http://schemas.openxmlformats.org/officeDocument/2006/relationships/image" Target="../media/image83.png"/><Relationship Id="rId2" Type="http://schemas.openxmlformats.org/officeDocument/2006/relationships/notesSlide" Target="../notesSlides/notesSlide21.xml"/><Relationship Id="rId16" Type="http://schemas.openxmlformats.org/officeDocument/2006/relationships/image" Target="../media/image82.svg"/><Relationship Id="rId20" Type="http://schemas.openxmlformats.org/officeDocument/2006/relationships/image" Target="../media/image86.svg"/><Relationship Id="rId1" Type="http://schemas.openxmlformats.org/officeDocument/2006/relationships/slideLayout" Target="../slideLayouts/slideLayout7.xml"/><Relationship Id="rId6" Type="http://schemas.openxmlformats.org/officeDocument/2006/relationships/hyperlink" Target="https://azuredevopsdemogenerator.azurewebsites.net/" TargetMode="External"/><Relationship Id="rId11" Type="http://schemas.openxmlformats.org/officeDocument/2006/relationships/hyperlink" Target="https://azure.microsoft.com/services/devops/boards/" TargetMode="External"/><Relationship Id="rId5" Type="http://schemas.openxmlformats.org/officeDocument/2006/relationships/hyperlink" Target="https://www.azuredevopslabs.com/" TargetMode="External"/><Relationship Id="rId15" Type="http://schemas.openxmlformats.org/officeDocument/2006/relationships/image" Target="../media/image81.png"/><Relationship Id="rId10" Type="http://schemas.openxmlformats.org/officeDocument/2006/relationships/hyperlink" Target="https://azure.microsoft.com/services/devops/pipelines/" TargetMode="External"/><Relationship Id="rId19" Type="http://schemas.openxmlformats.org/officeDocument/2006/relationships/image" Target="../media/image85.png"/><Relationship Id="rId4" Type="http://schemas.openxmlformats.org/officeDocument/2006/relationships/hyperlink" Target="https://azure.microsoft.com/en-us/blog/introducing-azure-devops/" TargetMode="External"/><Relationship Id="rId9" Type="http://schemas.openxmlformats.org/officeDocument/2006/relationships/hyperlink" Target="https://azure.microsoft.com/services/devops/" TargetMode="External"/><Relationship Id="rId14" Type="http://schemas.openxmlformats.org/officeDocument/2006/relationships/hyperlink" Target="https://azure.microsoft.com/services/devops/test-plans/"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bit.ly/2ADJbE2" TargetMode="External"/><Relationship Id="rId13" Type="http://schemas.openxmlformats.org/officeDocument/2006/relationships/hyperlink" Target="https://bit.ly/2shIJXE" TargetMode="External"/><Relationship Id="rId18" Type="http://schemas.openxmlformats.org/officeDocument/2006/relationships/image" Target="../media/image82.svg"/><Relationship Id="rId3" Type="http://schemas.openxmlformats.org/officeDocument/2006/relationships/hyperlink" Target="https://bit.ly/2H4L2Ys" TargetMode="External"/><Relationship Id="rId21" Type="http://schemas.openxmlformats.org/officeDocument/2006/relationships/image" Target="../media/image85.png"/><Relationship Id="rId7" Type="http://schemas.openxmlformats.org/officeDocument/2006/relationships/hyperlink" Target="https://bit.ly/2M3rC4O" TargetMode="External"/><Relationship Id="rId12" Type="http://schemas.openxmlformats.org/officeDocument/2006/relationships/hyperlink" Target="https://bit.ly/2ADSuUN" TargetMode="External"/><Relationship Id="rId17" Type="http://schemas.openxmlformats.org/officeDocument/2006/relationships/image" Target="../media/image81.png"/><Relationship Id="rId2" Type="http://schemas.openxmlformats.org/officeDocument/2006/relationships/notesSlide" Target="../notesSlides/notesSlide22.xml"/><Relationship Id="rId16" Type="http://schemas.openxmlformats.org/officeDocument/2006/relationships/hyperlink" Target="https://bit.ly/2FnkLSv" TargetMode="External"/><Relationship Id="rId20" Type="http://schemas.openxmlformats.org/officeDocument/2006/relationships/image" Target="../media/image84.svg"/><Relationship Id="rId1" Type="http://schemas.openxmlformats.org/officeDocument/2006/relationships/slideLayout" Target="../slideLayouts/slideLayout7.xml"/><Relationship Id="rId6" Type="http://schemas.openxmlformats.org/officeDocument/2006/relationships/hyperlink" Target="https://bit.ly/2zWrRuk" TargetMode="External"/><Relationship Id="rId11" Type="http://schemas.openxmlformats.org/officeDocument/2006/relationships/hyperlink" Target="https://bit.ly/2x2SfQr" TargetMode="External"/><Relationship Id="rId5" Type="http://schemas.openxmlformats.org/officeDocument/2006/relationships/hyperlink" Target="https://bit.ly/2M144O6" TargetMode="External"/><Relationship Id="rId15" Type="http://schemas.openxmlformats.org/officeDocument/2006/relationships/hyperlink" Target="https://bit.ly/2SLO7Ox" TargetMode="External"/><Relationship Id="rId10" Type="http://schemas.openxmlformats.org/officeDocument/2006/relationships/hyperlink" Target="https://bit.ly/2AEP0kS" TargetMode="External"/><Relationship Id="rId19" Type="http://schemas.openxmlformats.org/officeDocument/2006/relationships/image" Target="../media/image83.png"/><Relationship Id="rId4" Type="http://schemas.openxmlformats.org/officeDocument/2006/relationships/hyperlink" Target="https://bit.ly/2TL4DhV" TargetMode="External"/><Relationship Id="rId9" Type="http://schemas.openxmlformats.org/officeDocument/2006/relationships/hyperlink" Target="https://bit.ly/2skpxZf" TargetMode="External"/><Relationship Id="rId14" Type="http://schemas.openxmlformats.org/officeDocument/2006/relationships/hyperlink" Target="https://bit.ly/2CZFElp" TargetMode="External"/><Relationship Id="rId22" Type="http://schemas.openxmlformats.org/officeDocument/2006/relationships/image" Target="../media/image86.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image" Target="../media/image87.png"/><Relationship Id="rId21" Type="http://schemas.openxmlformats.org/officeDocument/2006/relationships/image" Target="../media/image100.png"/><Relationship Id="rId7" Type="http://schemas.openxmlformats.org/officeDocument/2006/relationships/image" Target="../media/image89.png"/><Relationship Id="rId12" Type="http://schemas.openxmlformats.org/officeDocument/2006/relationships/image" Target="../media/image34.png"/><Relationship Id="rId17" Type="http://schemas.openxmlformats.org/officeDocument/2006/relationships/image" Target="../media/image96.png"/><Relationship Id="rId2" Type="http://schemas.openxmlformats.org/officeDocument/2006/relationships/notesSlide" Target="../notesSlides/notesSlide23.xml"/><Relationship Id="rId16" Type="http://schemas.openxmlformats.org/officeDocument/2006/relationships/image" Target="../media/image95.png"/><Relationship Id="rId20" Type="http://schemas.openxmlformats.org/officeDocument/2006/relationships/image" Target="../media/image99.png"/><Relationship Id="rId1" Type="http://schemas.openxmlformats.org/officeDocument/2006/relationships/slideLayout" Target="../slideLayouts/slideLayout27.xml"/><Relationship Id="rId6" Type="http://schemas.openxmlformats.org/officeDocument/2006/relationships/image" Target="../media/image88.png"/><Relationship Id="rId11" Type="http://schemas.openxmlformats.org/officeDocument/2006/relationships/image" Target="../media/image33.png"/><Relationship Id="rId5" Type="http://schemas.openxmlformats.org/officeDocument/2006/relationships/image" Target="../media/image30.png"/><Relationship Id="rId15" Type="http://schemas.openxmlformats.org/officeDocument/2006/relationships/image" Target="../media/image94.png"/><Relationship Id="rId10" Type="http://schemas.openxmlformats.org/officeDocument/2006/relationships/image" Target="../media/image31.png"/><Relationship Id="rId19" Type="http://schemas.openxmlformats.org/officeDocument/2006/relationships/image" Target="../media/image98.png"/><Relationship Id="rId4" Type="http://schemas.openxmlformats.org/officeDocument/2006/relationships/image" Target="../media/image32.png"/><Relationship Id="rId9" Type="http://schemas.openxmlformats.org/officeDocument/2006/relationships/image" Target="../media/image91.png"/><Relationship Id="rId14" Type="http://schemas.openxmlformats.org/officeDocument/2006/relationships/image" Target="../media/image93.png"/><Relationship Id="rId22" Type="http://schemas.openxmlformats.org/officeDocument/2006/relationships/image" Target="../media/image101.png"/></Relationships>
</file>

<file path=ppt/slides/_rels/slide28.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3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svg"/><Relationship Id="rId17" Type="http://schemas.openxmlformats.org/officeDocument/2006/relationships/image" Target="../media/image31.png"/><Relationship Id="rId2" Type="http://schemas.openxmlformats.org/officeDocument/2006/relationships/notesSlide" Target="../notesSlides/notesSlide24.xml"/><Relationship Id="rId16" Type="http://schemas.openxmlformats.org/officeDocument/2006/relationships/image" Target="../media/image34.png"/><Relationship Id="rId1" Type="http://schemas.openxmlformats.org/officeDocument/2006/relationships/slideLayout" Target="../slideLayouts/slideLayout20.xml"/><Relationship Id="rId6" Type="http://schemas.openxmlformats.org/officeDocument/2006/relationships/image" Target="../media/image105.sv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30.png"/><Relationship Id="rId10" Type="http://schemas.openxmlformats.org/officeDocument/2006/relationships/image" Target="../media/image109.svg"/><Relationship Id="rId4" Type="http://schemas.openxmlformats.org/officeDocument/2006/relationships/image" Target="../media/image103.svg"/><Relationship Id="rId9" Type="http://schemas.openxmlformats.org/officeDocument/2006/relationships/image" Target="../media/image108.png"/><Relationship Id="rId1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6.xml"/><Relationship Id="rId5" Type="http://schemas.openxmlformats.org/officeDocument/2006/relationships/image" Target="../media/image24.png"/><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25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288137"/>
          </a:xfrm>
        </p:spPr>
        <p:txBody>
          <a:bodyPr/>
          <a:lstStyle/>
          <a:p>
            <a:r>
              <a:rPr lang="en-US" sz="1836" dirty="0">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dirty="0"/>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34975" y="1928172"/>
            <a:ext cx="5412947" cy="3963929"/>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r>
                <a:rPr lang="en-US" sz="2800" dirty="0"/>
                <a:t>DevOps is the union of </a:t>
              </a:r>
              <a:r>
                <a:rPr lang="en-US" sz="2800" b="1" dirty="0">
                  <a:solidFill>
                    <a:srgbClr val="0078D7"/>
                  </a:solidFill>
                </a:rPr>
                <a:t>people</a:t>
              </a:r>
              <a:r>
                <a:rPr lang="en-US" sz="2800" dirty="0"/>
                <a:t>, </a:t>
              </a:r>
              <a:r>
                <a:rPr lang="en-US" sz="2800" b="1" dirty="0">
                  <a:solidFill>
                    <a:srgbClr val="0078D7"/>
                  </a:solidFill>
                </a:rPr>
                <a:t>process</a:t>
              </a:r>
              <a:r>
                <a:rPr lang="en-US" sz="2800" dirty="0"/>
                <a:t>, and </a:t>
              </a:r>
              <a:r>
                <a:rPr lang="en-US" sz="2800" b="1" dirty="0">
                  <a:solidFill>
                    <a:srgbClr val="0078D7"/>
                  </a:solidFill>
                </a:rPr>
                <a:t>products</a:t>
              </a:r>
              <a:r>
                <a:rPr lang="en-US" sz="2800" dirty="0"/>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dirty="0">
                  <a:ln w="3175">
                    <a:noFill/>
                  </a:ln>
                  <a:solidFill>
                    <a:schemeClr val="tx2"/>
                  </a:solidFill>
                  <a:cs typeface="Segoe UI Semilight" panose="020B0402040204020203" pitchFamily="34" charset="0"/>
                </a:rPr>
                <a:t>Continuous</a:t>
              </a:r>
              <a:br>
                <a:rPr lang="en-US" sz="1800" spc="10" dirty="0">
                  <a:ln w="3175">
                    <a:noFill/>
                  </a:ln>
                  <a:solidFill>
                    <a:schemeClr val="tx2"/>
                  </a:solidFill>
                  <a:cs typeface="Segoe UI Semilight" panose="020B0402040204020203" pitchFamily="34" charset="0"/>
                </a:rPr>
              </a:br>
              <a:r>
                <a:rPr lang="en-US" sz="1800"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dirty="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dirty="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dirty="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dirty="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dirty="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dirty="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dirty="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686739" y="1397750"/>
            <a:ext cx="10105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910209" y="3438739"/>
            <a:ext cx="110350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686739" y="5115472"/>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Monitor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356666" y="5115470"/>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Plan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Develop</a:t>
            </a: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dirty="0"/>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4056131" y="1555526"/>
            <a:ext cx="4519475" cy="4519475"/>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660726" y="2972711"/>
            <a:ext cx="3310287" cy="1685107"/>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2353" spc="10" dirty="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dirty="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dirty="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dirty="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dirty="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dirty="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dirty="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dirty="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121919" y="3319160"/>
            <a:ext cx="2300246" cy="919098"/>
          </a:xfrm>
          <a:prstGeom prst="rect">
            <a:avLst/>
          </a:prstGeom>
        </p:spPr>
        <p:txBody>
          <a:bodyPr wrap="none">
            <a:spAutoFit/>
          </a:bodyPr>
          <a:lstStyle/>
          <a:p>
            <a:pPr algn="ctr" defTabSz="914016">
              <a:spcBef>
                <a:spcPts val="784"/>
              </a:spcBef>
              <a:defRPr/>
            </a:pPr>
            <a:r>
              <a:rPr lang="en-US" sz="2353" spc="10" dirty="0">
                <a:ln w="3175">
                  <a:noFill/>
                </a:ln>
                <a:latin typeface="+mj-lt"/>
                <a:cs typeface="Segoe UI Semilight" panose="020B0402040204020203" pitchFamily="34" charset="0"/>
              </a:rPr>
              <a:t>Faster</a:t>
            </a:r>
          </a:p>
          <a:p>
            <a:pPr algn="ctr" defTabSz="914016">
              <a:spcBef>
                <a:spcPts val="784"/>
              </a:spcBef>
              <a:defRPr/>
            </a:pPr>
            <a:r>
              <a:rPr lang="en-US" sz="2353" spc="10" dirty="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479936" y="3351871"/>
            <a:ext cx="1501630" cy="919098"/>
          </a:xfrm>
          <a:prstGeom prst="rect">
            <a:avLst/>
          </a:prstGeom>
        </p:spPr>
        <p:txBody>
          <a:bodyPr wrap="none">
            <a:spAutoFit/>
          </a:bodyPr>
          <a:lstStyle/>
          <a:p>
            <a:pPr algn="ctr" defTabSz="914016">
              <a:spcBef>
                <a:spcPts val="784"/>
              </a:spcBef>
              <a:defRPr/>
            </a:pPr>
            <a:r>
              <a:rPr lang="en-US" sz="2353" spc="10" dirty="0">
                <a:ln w="3175">
                  <a:noFill/>
                </a:ln>
                <a:latin typeface="+mj-lt"/>
                <a:cs typeface="Segoe UI Semilight" panose="020B0402040204020203" pitchFamily="34" charset="0"/>
              </a:rPr>
              <a:t>Increased</a:t>
            </a:r>
          </a:p>
          <a:p>
            <a:pPr algn="ctr" defTabSz="914016">
              <a:spcBef>
                <a:spcPts val="784"/>
              </a:spcBef>
              <a:defRPr/>
            </a:pPr>
            <a:r>
              <a:rPr lang="en-US" sz="2353" spc="10" dirty="0">
                <a:ln w="3175">
                  <a:noFill/>
                </a:ln>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706209" y="5207712"/>
            <a:ext cx="2843600" cy="919098"/>
          </a:xfrm>
          <a:prstGeom prst="rect">
            <a:avLst/>
          </a:prstGeom>
        </p:spPr>
        <p:txBody>
          <a:bodyPr wrap="none">
            <a:spAutoFit/>
          </a:bodyPr>
          <a:lstStyle/>
          <a:p>
            <a:pPr algn="ctr" defTabSz="914016">
              <a:spcBef>
                <a:spcPts val="784"/>
              </a:spcBef>
              <a:defRPr/>
            </a:pPr>
            <a:r>
              <a:rPr lang="en-US" sz="2353" spc="10" dirty="0">
                <a:ln w="3175">
                  <a:noFill/>
                </a:ln>
                <a:cs typeface="Segoe UI Semilight" panose="020B0402040204020203" pitchFamily="34" charset="0"/>
              </a:rPr>
              <a:t>2,604x Faster Mean </a:t>
            </a:r>
          </a:p>
          <a:p>
            <a:pPr algn="ctr" defTabSz="914016">
              <a:spcBef>
                <a:spcPts val="784"/>
              </a:spcBef>
              <a:defRPr/>
            </a:pPr>
            <a:r>
              <a:rPr lang="en-US" sz="2353" spc="10" dirty="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767123" y="1703727"/>
            <a:ext cx="2721771" cy="919098"/>
          </a:xfrm>
          <a:prstGeom prst="rect">
            <a:avLst/>
          </a:prstGeom>
        </p:spPr>
        <p:txBody>
          <a:bodyPr wrap="none">
            <a:spAutoFit/>
          </a:bodyPr>
          <a:lstStyle/>
          <a:p>
            <a:pPr algn="ctr" defTabSz="914016">
              <a:spcBef>
                <a:spcPts val="784"/>
              </a:spcBef>
              <a:defRPr/>
            </a:pPr>
            <a:r>
              <a:rPr lang="en-US" sz="2353" spc="10" dirty="0">
                <a:ln w="3175">
                  <a:noFill/>
                </a:ln>
                <a:cs typeface="Segoe UI Semilight" panose="020B0402040204020203" pitchFamily="34" charset="0"/>
              </a:rPr>
              <a:t>2,555x Faster Lead </a:t>
            </a:r>
          </a:p>
          <a:p>
            <a:pPr algn="ctr" defTabSz="914016">
              <a:spcBef>
                <a:spcPts val="784"/>
              </a:spcBef>
              <a:defRPr/>
            </a:pPr>
            <a:r>
              <a:rPr lang="en-US" sz="2353" spc="10" dirty="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86462" y="5207712"/>
            <a:ext cx="2571345" cy="919098"/>
          </a:xfrm>
          <a:prstGeom prst="rect">
            <a:avLst/>
          </a:prstGeom>
        </p:spPr>
        <p:txBody>
          <a:bodyPr wrap="none">
            <a:spAutoFit/>
          </a:bodyPr>
          <a:lstStyle/>
          <a:p>
            <a:pPr algn="ctr" defTabSz="914016">
              <a:spcBef>
                <a:spcPts val="784"/>
              </a:spcBef>
              <a:defRPr/>
            </a:pPr>
            <a:r>
              <a:rPr lang="en-US" sz="2353" spc="10" dirty="0">
                <a:ln w="3175">
                  <a:noFill/>
                </a:ln>
                <a:cs typeface="Segoe UI Semilight" panose="020B0402040204020203" pitchFamily="34" charset="0"/>
              </a:rPr>
              <a:t>7x Lower Change </a:t>
            </a:r>
          </a:p>
          <a:p>
            <a:pPr algn="ctr" defTabSz="914016">
              <a:spcBef>
                <a:spcPts val="784"/>
              </a:spcBef>
              <a:defRPr/>
            </a:pPr>
            <a:r>
              <a:rPr lang="en-US" sz="2353" spc="10" dirty="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81583" y="1776094"/>
            <a:ext cx="2381101" cy="919098"/>
          </a:xfrm>
          <a:prstGeom prst="rect">
            <a:avLst/>
          </a:prstGeom>
        </p:spPr>
        <p:txBody>
          <a:bodyPr wrap="none">
            <a:spAutoFit/>
          </a:bodyPr>
          <a:lstStyle/>
          <a:p>
            <a:pPr algn="ctr" defTabSz="914016">
              <a:spcBef>
                <a:spcPts val="784"/>
              </a:spcBef>
              <a:defRPr/>
            </a:pPr>
            <a:r>
              <a:rPr lang="en-US" sz="2353" spc="10" dirty="0">
                <a:ln w="3175">
                  <a:noFill/>
                </a:ln>
                <a:cs typeface="Segoe UI Semilight" panose="020B0402040204020203" pitchFamily="34" charset="0"/>
              </a:rPr>
              <a:t>46x Deployment</a:t>
            </a:r>
          </a:p>
          <a:p>
            <a:pPr algn="ctr" defTabSz="914016">
              <a:spcBef>
                <a:spcPts val="784"/>
              </a:spcBef>
              <a:defRPr/>
            </a:pPr>
            <a:r>
              <a:rPr lang="en-US" sz="2353" spc="10" dirty="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648325" y="3422695"/>
            <a:ext cx="852106" cy="852106"/>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defRPr/>
              </a:pPr>
              <a:endParaRPr lang="en-US"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8153686" y="3319160"/>
            <a:ext cx="852106" cy="1037849"/>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3137" spc="10" dirty="0">
                  <a:ln w="3175">
                    <a:noFill/>
                  </a:ln>
                  <a:solidFill>
                    <a:schemeClr val="tx2"/>
                  </a:solidFill>
                  <a:latin typeface="+mj-lt"/>
                  <a:cs typeface="Segoe UI Light" panose="020B0502040204020203" pitchFamily="34" charset="0"/>
                </a:rPr>
                <a:t>$</a:t>
              </a:r>
              <a:endParaRPr lang="en-US" sz="2353"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540587"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540587" y="1807263"/>
            <a:ext cx="852106" cy="852106"/>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337735"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337735"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884" y="2001260"/>
            <a:ext cx="464111" cy="464111"/>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561884" y="5166524"/>
            <a:ext cx="397875" cy="500737"/>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718666" y="5243148"/>
            <a:ext cx="495947" cy="424113"/>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a:extLst/>
          </p:spPr>
          <p:txBody>
            <a:bodyPr wrap="none" anchor="ctr"/>
            <a:lstStyle/>
            <a:p>
              <a:endParaRPr lang="en-US" sz="1428"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a:extLst/>
          </p:spPr>
          <p:txBody>
            <a:bodyPr wrap="none" anchor="ctr"/>
            <a:lstStyle/>
            <a:p>
              <a:endParaRPr lang="en-US" sz="1428"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a:extLst/>
          </p:spPr>
          <p:txBody>
            <a:bodyPr wrap="none" anchor="ctr"/>
            <a:lstStyle/>
            <a:p>
              <a:endParaRPr lang="en-US" sz="1428" dirty="0"/>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90344" y="6594171"/>
            <a:ext cx="8726684" cy="423653"/>
          </a:xfrm>
          <a:prstGeom prst="rect">
            <a:avLst/>
          </a:prstGeom>
          <a:noFill/>
        </p:spPr>
        <p:txBody>
          <a:bodyPr wrap="none" lIns="172212" tIns="137769" rIns="172212" bIns="137769" rtlCol="0">
            <a:spAutoFit/>
          </a:bodyPr>
          <a:lstStyle/>
          <a:p>
            <a:pPr algn="r" defTabSz="878179">
              <a:lnSpc>
                <a:spcPct val="90000"/>
              </a:lnSpc>
              <a:spcAft>
                <a:spcPts val="564"/>
              </a:spcAft>
            </a:pPr>
            <a:r>
              <a:rPr lang="en-US" sz="1050" kern="0" dirty="0">
                <a:solidFill>
                  <a:srgbClr val="737373"/>
                </a:solidFill>
                <a:latin typeface="Segoe UI Light"/>
              </a:rPr>
              <a:t>Source: </a:t>
            </a:r>
            <a:r>
              <a:rPr lang="en-GB" sz="1050" kern="0" dirty="0">
                <a:solidFill>
                  <a:srgbClr val="737373"/>
                </a:solidFill>
                <a:latin typeface="Segoe UI Light"/>
              </a:rPr>
              <a:t>2018 Accelerate: State of DevOps: Strategies for a New Economy." N. Forsgren, J. Humble, G. Kim. DevOps Research and Assessment (DORA)</a:t>
            </a:r>
            <a:endParaRPr lang="en-US" sz="1050"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dirty="0"/>
              <a:t>DevOps brings together people, processes, and technology,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dirty="0"/>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35796" y="3283975"/>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Integration (CI)</a:t>
            </a:r>
          </a:p>
          <a:p>
            <a:pPr algn="ctr" defTabSz="932563">
              <a:defRPr/>
            </a:pPr>
            <a:endParaRPr lang="en-US" sz="1600"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Improve software development quality and speed.</a:t>
            </a:r>
          </a:p>
          <a:p>
            <a:pPr marL="285695" indent="-285695">
              <a:buFont typeface="Arial" panose="020B0604020202020204" pitchFamily="34" charset="0"/>
              <a:buChar char="•"/>
              <a:defRPr/>
            </a:pPr>
            <a:r>
              <a:rPr lang="en-US" sz="1600" b="0" dirty="0">
                <a:solidFill>
                  <a:srgbClr val="000000"/>
                </a:solidFill>
              </a:rPr>
              <a:t>When you use Azure Pipelines or Jenkins to build apps in the cloud and deploy to Azure, each time you commit code, it’s automatically built and tested and bugs are detected faster.</a:t>
            </a:r>
            <a:endParaRPr lang="en-US" sz="1600"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367473" y="3283975"/>
            <a:ext cx="3695176" cy="3776719"/>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Deployment (CD)</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By combining continuous integration and infrastructure as code (IaC), you’ll achieve identical deployments and the confidence to deploy to production at any time.</a:t>
            </a:r>
          </a:p>
          <a:p>
            <a:pPr marL="285695" indent="-285695">
              <a:buFont typeface="Arial" panose="020B0604020202020204" pitchFamily="34" charset="0"/>
              <a:buChar char="•"/>
              <a:defRPr/>
            </a:pPr>
            <a:r>
              <a:rPr lang="en-US" sz="1600" b="0" dirty="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287377" y="3283975"/>
            <a:ext cx="3702795" cy="2946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Learning &amp; Monitoring</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With Azure Application Insights you can identify how your applications are performing and test if the recent deployment made things better or worse.</a:t>
            </a:r>
          </a:p>
          <a:p>
            <a:pPr marL="285695" indent="-285695">
              <a:buFont typeface="Arial" panose="020B0604020202020204" pitchFamily="34" charset="0"/>
              <a:buChar char="•"/>
              <a:defRPr/>
            </a:pPr>
            <a:r>
              <a:rPr lang="en-US" sz="1600" b="0" spc="-40" dirty="0">
                <a:solidFill>
                  <a:srgbClr val="000000"/>
                </a:solidFill>
              </a:rPr>
              <a:t>Using CI/CD practices, paired with monitoring</a:t>
            </a:r>
            <a:r>
              <a:rPr lang="en-US" sz="1600" b="0" dirty="0">
                <a:solidFill>
                  <a:srgbClr val="000000"/>
                </a:solidFill>
              </a:rPr>
              <a:t> </a:t>
            </a:r>
            <a:r>
              <a:rPr lang="en-US" sz="1600" b="0" spc="-30" dirty="0">
                <a:solidFill>
                  <a:srgbClr val="000000"/>
                </a:solidFill>
              </a:rPr>
              <a:t>tools, you’ll be able to safely deliver features</a:t>
            </a:r>
            <a:r>
              <a:rPr lang="en-US" sz="1600" b="0" dirty="0">
                <a:solidFill>
                  <a:srgbClr val="000000"/>
                </a:solidFill>
              </a:rPr>
              <a:t> to your customers as soon as they’re ready.</a:t>
            </a:r>
            <a:endParaRPr lang="en-US" sz="1600"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15796" y="3677014"/>
            <a:ext cx="3542798"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443664" y="3677014"/>
            <a:ext cx="3542798"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379823" y="3677014"/>
            <a:ext cx="3517903"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906938" y="2516057"/>
            <a:ext cx="760510" cy="618243"/>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dirty="0">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dirty="0">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937426" y="2538290"/>
            <a:ext cx="612517" cy="52890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764" dirty="0">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727698" y="2559257"/>
            <a:ext cx="805379" cy="513104"/>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dirty="0">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dirty="0">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6000" dirty="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Deliver value to your users faster using proven agile tools to plan, track, and discuss work across your teams.</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Build, test, and deploy with CI/CD that works with any language, platform, and cloud. Connect to GitHub or any other Git provider and deploy continuously.</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Get unlimited, cloud-hosted private Git repos and collaborate to build better code with pull requests and advanced file management.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Test and ship with confidence using manual and exploratory testing tools.</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Create, host, and share packages with your team, and add artifacts to your CI/CD pipelines with a single click.</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22025" cy="821603"/>
          </a:xfrm>
        </p:spPr>
        <p:txBody>
          <a:bodyPr/>
          <a:lstStyle/>
          <a:p>
            <a:pPr>
              <a:lnSpc>
                <a:spcPct val="100000"/>
              </a:lnSpc>
            </a:pPr>
            <a:r>
              <a:rPr lang="en-GB" sz="1800" dirty="0">
                <a:solidFill>
                  <a:schemeClr val="tx1">
                    <a:lumMod val="65000"/>
                    <a:lumOff val="35000"/>
                  </a:schemeClr>
                </a:solidFill>
              </a:rPr>
              <a:t>Cloud-hosted pipelines for Linux, Windows and macOS, with unlimited minutes for open source</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dirty="0">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575510"/>
            <a:ext cx="4505964"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1" y="1825259"/>
            <a:ext cx="4187371" cy="1034129"/>
          </a:xfrm>
          <a:prstGeom prst="rect">
            <a:avLst/>
          </a:prstGeom>
          <a:noFill/>
        </p:spPr>
        <p:txBody>
          <a:bodyPr wrap="square" lIns="182880" tIns="146304" rIns="182880" bIns="146304" rtlCol="0">
            <a:spAutoFit/>
          </a:bodyPr>
          <a:lstStyle/>
          <a:p>
            <a:pPr>
              <a:spcAft>
                <a:spcPts val="600"/>
              </a:spcAft>
            </a:pPr>
            <a:r>
              <a:rPr lang="en-US" sz="1200" dirty="0">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2958772"/>
            <a:ext cx="3975020" cy="1034129"/>
          </a:xfrm>
          <a:prstGeom prst="rect">
            <a:avLst/>
          </a:prstGeom>
          <a:noFill/>
        </p:spPr>
        <p:txBody>
          <a:bodyPr wrap="square" lIns="182880" tIns="146304" rIns="182880" bIns="146304" rtlCol="0">
            <a:spAutoFit/>
          </a:bodyPr>
          <a:lstStyle/>
          <a:p>
            <a:pPr>
              <a:spcAft>
                <a:spcPts val="600"/>
              </a:spcAft>
            </a:pPr>
            <a:r>
              <a:rPr lang="en-GB" sz="1200" dirty="0">
                <a:solidFill>
                  <a:srgbClr val="595959"/>
                </a:solidFill>
              </a:rPr>
              <a:t>Explore and implement a wide range of community-built build, test, and deployment tasks, along with hundreds of extensions from Slack to SonarCloud.</a:t>
            </a:r>
            <a:r>
              <a:rPr lang="en-US" sz="1200" dirty="0">
                <a:solidFill>
                  <a:srgbClr val="595959"/>
                </a:solidFill>
              </a:rPr>
              <a:t> </a:t>
            </a:r>
            <a:r>
              <a:rPr lang="en-GB" sz="1200" dirty="0">
                <a:solidFill>
                  <a:srgbClr val="595959"/>
                </a:solidFill>
              </a:rPr>
              <a:t>Support for YAML, reporting and more</a:t>
            </a:r>
            <a:endParaRPr lang="en-US" sz="1200" dirty="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840905"/>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1" y="5101943"/>
            <a:ext cx="4295133" cy="1218795"/>
          </a:xfrm>
          <a:prstGeom prst="rect">
            <a:avLst/>
          </a:prstGeom>
          <a:noFill/>
        </p:spPr>
        <p:txBody>
          <a:bodyPr wrap="square" lIns="182880" tIns="146304" rIns="182880" bIns="146304" rtlCol="0">
            <a:spAutoFit/>
          </a:bodyPr>
          <a:lstStyle/>
          <a:p>
            <a:pPr>
              <a:spcAft>
                <a:spcPts val="600"/>
              </a:spcAft>
            </a:pPr>
            <a:r>
              <a:rPr lang="en-GB" sz="1200" dirty="0">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200" dirty="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4099843"/>
            <a:ext cx="4295132" cy="849463"/>
          </a:xfrm>
          <a:prstGeom prst="rect">
            <a:avLst/>
          </a:prstGeom>
          <a:noFill/>
        </p:spPr>
        <p:txBody>
          <a:bodyPr wrap="square" lIns="182880" tIns="146304" rIns="182880" bIns="146304" rtlCol="0">
            <a:spAutoFit/>
          </a:bodyPr>
          <a:lstStyle/>
          <a:p>
            <a:pPr>
              <a:spcAft>
                <a:spcPts val="600"/>
              </a:spcAft>
            </a:pPr>
            <a:r>
              <a:rPr lang="en-GB" sz="1200" dirty="0">
                <a:solidFill>
                  <a:srgbClr val="595959"/>
                </a:solidFill>
              </a:rPr>
              <a:t>Easily build and push images to container registries like Docker Hub and Azure Container Registry. Deploy containers to individual hosts or Kubernetes.</a:t>
            </a:r>
            <a:endParaRPr lang="en-US" sz="1200" dirty="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7931" y="5089255"/>
            <a:ext cx="361950" cy="361950"/>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dirty="0">
                <a:solidFill>
                  <a:schemeClr val="tx1">
                    <a:lumMod val="65000"/>
                    <a:lumOff val="35000"/>
                  </a:schemeClr>
                </a:solidFill>
              </a:rPr>
              <a:t>Track work with Kanban boards, backlogs, team dashboards, and custom reporting</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A8C76"/>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0A8C76"/>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0A8C76"/>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65722" y="238024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Track all your ideas at every development stage and keep your team aligned with all code changes linked directly to work items.</a:t>
            </a:r>
            <a:endParaRPr lang="en-US" sz="1200" dirty="0">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Use built-in scrum boards and planning tools to help your teams run sprints, stand-ups, and planning meetings.</a:t>
            </a:r>
            <a:endParaRPr lang="en-US" sz="1200" dirty="0">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485" y="2181766"/>
            <a:ext cx="257175" cy="342900"/>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67" y="3396498"/>
            <a:ext cx="371475" cy="371475"/>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874" y="4630372"/>
            <a:ext cx="304800" cy="304800"/>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dirty="0">
                <a:solidFill>
                  <a:schemeClr val="tx1">
                    <a:lumMod val="65000"/>
                    <a:lumOff val="35000"/>
                  </a:schemeClr>
                </a:solidFill>
              </a:rPr>
              <a:t>Unlimited private Git repo hosting and support for TFVC that scales from a hobby project to the world’s largest Git repositories </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D83C0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D83C0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D83C02"/>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Securely connect with and push code into your Git repos from any IDE, editor, or Git client.</a:t>
            </a:r>
            <a:endParaRPr lang="en-US" sz="1200" dirty="0">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Add validations and extensions from the marketplace or build your own using web hooks and REST APIs.</a:t>
            </a:r>
            <a:endParaRPr lang="en-US" sz="1200" dirty="0">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902" y="4648831"/>
            <a:ext cx="285750" cy="285750"/>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93" y="2192935"/>
            <a:ext cx="361950" cy="285750"/>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500" y="3474193"/>
            <a:ext cx="285750" cy="27622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0" y="1535037"/>
            <a:ext cx="6161125" cy="4447111"/>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dirty="0">
                <a:solidFill>
                  <a:schemeClr val="tx1">
                    <a:lumMod val="65000"/>
                    <a:lumOff val="35000"/>
                  </a:schemeClr>
                </a:solidFill>
              </a:rPr>
              <a:t>Get end-to-end traceability. Run tests and log defects from your browser. Track and assess quality throughout your testing lifecycle.</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a:solidFill>
                  <a:schemeClr val="tx1">
                    <a:lumMod val="65000"/>
                    <a:lumOff val="35000"/>
                  </a:schemeClr>
                </a:solidFill>
                <a:latin typeface="+mj-lt"/>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Capture rich scenario data as you execute tests to make discovered defects actionable. Explore user stories without test cases or test steps. You can create test cases directly from your exploratory test sessions.</a:t>
            </a:r>
            <a:endParaRPr lang="en-US" sz="1200" dirty="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Test your application where it lives. Complete scripted tests across desktop or web scenarios. Test on-premises application from the cloud and vice-versa.</a:t>
            </a:r>
            <a:endParaRPr lang="en-US" sz="1200" dirty="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Leverage the same test tools across your engineers and user acceptance testing stakeholders. Pay for the tools only when you need them.</a:t>
            </a:r>
            <a:endParaRPr lang="en-US" sz="1200" dirty="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54CC7"/>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554CC7"/>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554CC7"/>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699" y="4648871"/>
            <a:ext cx="276225" cy="266700"/>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6234" y="3480380"/>
            <a:ext cx="276225" cy="285750"/>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709" y="2182742"/>
            <a:ext cx="285750" cy="304800"/>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1" y="1538922"/>
            <a:ext cx="6161124" cy="4447112"/>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dirty="0">
                <a:solidFill>
                  <a:schemeClr val="tx1">
                    <a:lumMod val="65000"/>
                    <a:lumOff val="35000"/>
                  </a:schemeClr>
                </a:solidFill>
              </a:rPr>
              <a:t>Create and share Maven, npm, and NuGet package feeds from public and private sources – fully integrated into CI/CD pipelines</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dirty="0">
                <a:solidFill>
                  <a:schemeClr val="tx1">
                    <a:lumMod val="65000"/>
                    <a:lumOff val="35000"/>
                  </a:schemeClr>
                </a:solidFill>
                <a:latin typeface="+mj-lt"/>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Get universal artifact management for Maven, npm, and NuGet.</a:t>
            </a:r>
            <a:endParaRPr lang="en-US" sz="1200" dirty="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Share packages, and use built-in CI/CD, versioning, and testing.</a:t>
            </a:r>
            <a:endParaRPr lang="en-US" sz="1200" dirty="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dirty="0">
                <a:solidFill>
                  <a:schemeClr val="tx1">
                    <a:lumMod val="65000"/>
                    <a:lumOff val="35000"/>
                  </a:schemeClr>
                </a:solidFill>
                <a:latin typeface="+mj-lt"/>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595959"/>
                </a:solidFill>
              </a:rPr>
              <a:t>Easily share code across small teams and large enterprises.</a:t>
            </a:r>
            <a:endParaRPr lang="en-US" sz="1200" dirty="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CB2E6D"/>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CB2E6D"/>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CB2E6D"/>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427" y="4639897"/>
            <a:ext cx="266700" cy="285750"/>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902" y="2216213"/>
            <a:ext cx="285750" cy="266700"/>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427" y="3483457"/>
            <a:ext cx="285750" cy="285750"/>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dirty="0"/>
              <a:t>Azure Pipelines</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981038" cy="387798"/>
          </a:xfrm>
          <a:prstGeom prst="rect">
            <a:avLst/>
          </a:prstGeom>
          <a:noFill/>
        </p:spPr>
        <p:txBody>
          <a:bodyPr wrap="none" lIns="0" tIns="0" rIns="0" bIns="0" rtlCol="0">
            <a:spAutoFit/>
          </a:bodyPr>
          <a:lstStyle/>
          <a:p>
            <a:pPr>
              <a:lnSpc>
                <a:spcPct val="90000"/>
              </a:lnSpc>
              <a:spcAft>
                <a:spcPts val="600"/>
              </a:spcAft>
            </a:pPr>
            <a:r>
              <a:rPr lang="en-GB" sz="2800" dirty="0">
                <a:gradFill>
                  <a:gsLst>
                    <a:gs pos="2917">
                      <a:schemeClr val="tx1"/>
                    </a:gs>
                    <a:gs pos="30000">
                      <a:schemeClr val="tx1"/>
                    </a:gs>
                  </a:gsLst>
                  <a:lin ang="5400000" scaled="0"/>
                </a:gradFill>
                <a:latin typeface="+mj-lt"/>
              </a:rPr>
              <a:t>Demo</a:t>
            </a:r>
            <a:endParaRPr lang="en-US" sz="2400" dirty="0">
              <a:gradFill>
                <a:gsLst>
                  <a:gs pos="2917">
                    <a:schemeClr val="tx1"/>
                  </a:gs>
                  <a:gs pos="30000">
                    <a:schemeClr val="tx1"/>
                  </a:gs>
                </a:gsLst>
                <a:lin ang="5400000" scaled="0"/>
              </a:gradFill>
              <a:latin typeface="+mj-lt"/>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dirty="0"/>
              <a:t>#AzureDevOps</a:t>
            </a:r>
          </a:p>
        </p:txBody>
      </p:sp>
      <p:sp>
        <p:nvSpPr>
          <p:cNvPr id="2" name="Rectangle 1">
            <a:extLst>
              <a:ext uri="{FF2B5EF4-FFF2-40B4-BE49-F238E27FC236}">
                <a16:creationId xmlns:a16="http://schemas.microsoft.com/office/drawing/2014/main" id="{C1914CC4-0B49-48FF-BC8B-683AE2D46C25}"/>
              </a:ext>
            </a:extLst>
          </p:cNvPr>
          <p:cNvSpPr/>
          <p:nvPr/>
        </p:nvSpPr>
        <p:spPr>
          <a:xfrm>
            <a:off x="434975" y="4414580"/>
            <a:ext cx="6216650" cy="657359"/>
          </a:xfrm>
          <a:prstGeom prst="rect">
            <a:avLst/>
          </a:prstGeom>
        </p:spPr>
        <p:txBody>
          <a:bodyPr>
            <a:spAutoFit/>
          </a:bodyPr>
          <a:lstStyle/>
          <a:p>
            <a:r>
              <a:rPr lang="en-US" b="1" dirty="0"/>
              <a:t>Callon Campbell</a:t>
            </a:r>
          </a:p>
          <a:p>
            <a:r>
              <a:rPr lang="en-US" dirty="0"/>
              <a:t>Microsoft Azure MVP</a:t>
            </a:r>
          </a:p>
        </p:txBody>
      </p:sp>
      <p:sp>
        <p:nvSpPr>
          <p:cNvPr id="7" name="Rectangle 6">
            <a:extLst>
              <a:ext uri="{FF2B5EF4-FFF2-40B4-BE49-F238E27FC236}">
                <a16:creationId xmlns:a16="http://schemas.microsoft.com/office/drawing/2014/main" id="{31F55A26-C37F-414C-B94D-CD3584F282B7}"/>
              </a:ext>
            </a:extLst>
          </p:cNvPr>
          <p:cNvSpPr/>
          <p:nvPr/>
        </p:nvSpPr>
        <p:spPr>
          <a:xfrm>
            <a:off x="4909351" y="4414580"/>
            <a:ext cx="6809173" cy="1787412"/>
          </a:xfrm>
          <a:prstGeom prst="rect">
            <a:avLst/>
          </a:prstGeom>
        </p:spPr>
        <p:txBody>
          <a:bodyPr wrap="square">
            <a:spAutoFit/>
          </a:bodyPr>
          <a:lstStyle/>
          <a:p>
            <a:r>
              <a:rPr lang="en-US" b="1" dirty="0"/>
              <a:t>Demo Topics</a:t>
            </a:r>
          </a:p>
          <a:p>
            <a:pPr marL="342900" indent="-342900">
              <a:buFont typeface="Arial" panose="020B0604020202020204" pitchFamily="34" charset="0"/>
              <a:buChar char="•"/>
            </a:pPr>
            <a:r>
              <a:rPr lang="en-US" dirty="0"/>
              <a:t>Creating a CI based pipeline from GitHub to Azure Pipelines</a:t>
            </a:r>
          </a:p>
          <a:p>
            <a:pPr marL="342900" indent="-342900">
              <a:buFont typeface="Arial" panose="020B0604020202020204" pitchFamily="34" charset="0"/>
              <a:buChar char="•"/>
            </a:pPr>
            <a:r>
              <a:rPr lang="en-US" dirty="0"/>
              <a:t>Using YAML to define your Azure Pipeline</a:t>
            </a:r>
          </a:p>
          <a:p>
            <a:pPr marL="342900" indent="-342900">
              <a:buFont typeface="Arial" panose="020B0604020202020204" pitchFamily="34" charset="0"/>
              <a:buChar char="•"/>
            </a:pPr>
            <a:r>
              <a:rPr lang="en-US" dirty="0"/>
              <a:t>Azure App Service Deployment </a:t>
            </a:r>
          </a:p>
          <a:p>
            <a:pPr marL="342900" indent="-342900">
              <a:buFont typeface="Arial" panose="020B0604020202020204" pitchFamily="34" charset="0"/>
              <a:buChar char="•"/>
            </a:pPr>
            <a:r>
              <a:rPr lang="en-US" dirty="0"/>
              <a:t>Azure DevOps Deployment Gates</a:t>
            </a:r>
          </a:p>
          <a:p>
            <a:pPr marL="342900" indent="-342900">
              <a:buFont typeface="Arial" panose="020B0604020202020204" pitchFamily="34" charset="0"/>
              <a:buChar char="•"/>
            </a:pPr>
            <a:r>
              <a:rPr lang="en-US" dirty="0"/>
              <a:t>Azure App Service Deployment Slots</a:t>
            </a:r>
          </a:p>
        </p:txBody>
      </p:sp>
    </p:spTree>
    <p:extLst>
      <p:ext uri="{BB962C8B-B14F-4D97-AF65-F5344CB8AC3E}">
        <p14:creationId xmlns:p14="http://schemas.microsoft.com/office/powerpoint/2010/main" val="12734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DevOps Community Meetup</a:t>
            </a:r>
          </a:p>
        </p:txBody>
      </p:sp>
      <p:sp>
        <p:nvSpPr>
          <p:cNvPr id="5" name="Text Placeholder 4"/>
          <p:cNvSpPr>
            <a:spLocks noGrp="1"/>
          </p:cNvSpPr>
          <p:nvPr>
            <p:ph type="body" sz="quarter" idx="12"/>
          </p:nvPr>
        </p:nvSpPr>
        <p:spPr>
          <a:xfrm>
            <a:off x="595914" y="4041282"/>
            <a:ext cx="7741706" cy="2242665"/>
          </a:xfrm>
        </p:spPr>
        <p:txBody>
          <a:bodyPr/>
          <a:lstStyle/>
          <a:p>
            <a:r>
              <a:rPr lang="en-US" b="1" dirty="0"/>
              <a:t>Callon Campbell</a:t>
            </a:r>
            <a:br>
              <a:rPr lang="en-US" b="1" dirty="0"/>
            </a:br>
            <a:r>
              <a:rPr lang="en-US" dirty="0"/>
              <a:t>Microsoft Azure MVP</a:t>
            </a:r>
          </a:p>
          <a:p>
            <a:r>
              <a:rPr lang="en-US" b="1" dirty="0"/>
              <a:t>Ehsan Eskandari</a:t>
            </a:r>
            <a:br>
              <a:rPr lang="en-US" b="1" dirty="0"/>
            </a:br>
            <a:r>
              <a:rPr lang="en-US" dirty="0"/>
              <a:t>Microsoft Azure MVP</a:t>
            </a:r>
          </a:p>
          <a:p>
            <a:r>
              <a:rPr lang="en-US" b="1" dirty="0"/>
              <a:t>Arlan Nugara</a:t>
            </a:r>
            <a:br>
              <a:rPr lang="en-US" b="1" dirty="0"/>
            </a:br>
            <a:r>
              <a:rPr lang="en-US" dirty="0"/>
              <a:t>Microsoft Azure MVP</a:t>
            </a:r>
          </a:p>
        </p:txBody>
      </p:sp>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1957948"/>
            <a:ext cx="5667375" cy="773112"/>
          </a:xfrm>
        </p:spPr>
        <p:txBody>
          <a:bodyPr/>
          <a:lstStyle/>
          <a:p>
            <a:r>
              <a:rPr lang="en-GB" sz="4400" dirty="0"/>
              <a:t>Azure Pipelines</a:t>
            </a:r>
            <a:endParaRPr lang="en-US" sz="4400" dirty="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3429521"/>
            <a:ext cx="5667374" cy="2310759"/>
          </a:xfrm>
        </p:spPr>
        <p:txBody>
          <a:bodyPr/>
          <a:lstStyle/>
          <a:p>
            <a:pPr>
              <a:lnSpc>
                <a:spcPct val="100000"/>
              </a:lnSpc>
            </a:pPr>
            <a:r>
              <a:rPr lang="en-GB" dirty="0"/>
              <a:t>Free</a:t>
            </a:r>
            <a:r>
              <a:rPr lang="en-GB" dirty="0">
                <a:latin typeface="+mj-lt"/>
              </a:rPr>
              <a:t> unlimited</a:t>
            </a:r>
            <a:r>
              <a:rPr lang="en-GB" dirty="0"/>
              <a:t> build minutes for public projects</a:t>
            </a:r>
          </a:p>
          <a:p>
            <a:pPr>
              <a:lnSpc>
                <a:spcPct val="100000"/>
              </a:lnSpc>
            </a:pPr>
            <a:r>
              <a:rPr lang="en-GB" dirty="0"/>
              <a:t>Up to 10 free parallel jobs across Windows, Linux and macOS</a:t>
            </a:r>
            <a:endParaRPr lang="en-US" dirty="0"/>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334126" y="-1"/>
            <a:ext cx="610234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3" y="712977"/>
            <a:ext cx="1244971" cy="1244971"/>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945276" y="2921614"/>
            <a:ext cx="5491199" cy="782808"/>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4"/>
          <a:srcRect r="3099"/>
          <a:stretch/>
        </p:blipFill>
        <p:spPr>
          <a:xfrm>
            <a:off x="6250978" y="1497999"/>
            <a:ext cx="6185498" cy="450404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3110706"/>
            <a:ext cx="5667375" cy="773112"/>
          </a:xfrm>
        </p:spPr>
        <p:txBody>
          <a:bodyPr/>
          <a:lstStyle/>
          <a:p>
            <a:r>
              <a:rPr lang="en-GB" dirty="0"/>
              <a:t>Integrated with GitHub</a:t>
            </a:r>
            <a:endParaRPr lang="en-US" dirty="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4296412"/>
            <a:ext cx="5115222" cy="2310759"/>
          </a:xfrm>
        </p:spPr>
        <p:txBody>
          <a:bodyPr/>
          <a:lstStyle/>
          <a:p>
            <a:pPr>
              <a:lnSpc>
                <a:spcPct val="100000"/>
              </a:lnSpc>
            </a:pPr>
            <a:r>
              <a:rPr lang="en-GB" dirty="0"/>
              <a:t>Azure Pipelines available now to any developer from the GitHub Marketplace</a:t>
            </a:r>
            <a:endParaRPr lang="en-US" dirty="0"/>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67128" y="1117719"/>
            <a:ext cx="2368120" cy="1968500"/>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506" descr="Thank you!">
            <a:extLst>
              <a:ext uri="{FF2B5EF4-FFF2-40B4-BE49-F238E27FC236}">
                <a16:creationId xmlns:a16="http://schemas.microsoft.com/office/drawing/2014/main" id="{693166E3-E09F-4815-B9E1-2F4882FC563A}"/>
              </a:ext>
            </a:extLst>
          </p:cNvPr>
          <p:cNvSpPr/>
          <p:nvPr/>
        </p:nvSpPr>
        <p:spPr bwMode="auto">
          <a:xfrm>
            <a:off x="-320040" y="-114300"/>
            <a:ext cx="13075920" cy="7108825"/>
          </a:xfrm>
          <a:prstGeom prst="rect">
            <a:avLst/>
          </a:prstGeom>
          <a:solidFill>
            <a:srgbClr val="00206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9" name="Picture 2">
            <a:extLst>
              <a:ext uri="{FF2B5EF4-FFF2-40B4-BE49-F238E27FC236}">
                <a16:creationId xmlns:a16="http://schemas.microsoft.com/office/drawing/2014/main" id="{3D8A7DCE-E29F-48CA-866C-4C886C22A4C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309111" y="5380503"/>
            <a:ext cx="925523" cy="409308"/>
          </a:xfrm>
          <a:prstGeom prst="rect">
            <a:avLst/>
          </a:prstGeom>
          <a:noFill/>
          <a:ln w="9525">
            <a:noFill/>
            <a:miter lim="800000"/>
            <a:headEnd/>
            <a:tailEnd/>
          </a:ln>
          <a:effectLst/>
        </p:spPr>
      </p:pic>
      <p:grpSp>
        <p:nvGrpSpPr>
          <p:cNvPr id="510" name="Group 509">
            <a:extLst>
              <a:ext uri="{FF2B5EF4-FFF2-40B4-BE49-F238E27FC236}">
                <a16:creationId xmlns:a16="http://schemas.microsoft.com/office/drawing/2014/main" id="{500ECB21-856B-447E-95FD-BED39082A852}"/>
              </a:ext>
            </a:extLst>
          </p:cNvPr>
          <p:cNvGrpSpPr/>
          <p:nvPr/>
        </p:nvGrpSpPr>
        <p:grpSpPr bwMode="black">
          <a:xfrm>
            <a:off x="8569141" y="4947709"/>
            <a:ext cx="698158" cy="169105"/>
            <a:chOff x="2321681" y="5571144"/>
            <a:chExt cx="701013" cy="175680"/>
          </a:xfrm>
          <a:solidFill>
            <a:srgbClr val="FFFFFF"/>
          </a:solidFill>
          <a:effectLst/>
        </p:grpSpPr>
        <p:sp>
          <p:nvSpPr>
            <p:cNvPr id="751" name="Freeform 23">
              <a:extLst>
                <a:ext uri="{FF2B5EF4-FFF2-40B4-BE49-F238E27FC236}">
                  <a16:creationId xmlns:a16="http://schemas.microsoft.com/office/drawing/2014/main" id="{AE64E7DA-4F76-4B87-A37C-0AB7ACA327A4}"/>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52" name="Freeform 24">
              <a:extLst>
                <a:ext uri="{FF2B5EF4-FFF2-40B4-BE49-F238E27FC236}">
                  <a16:creationId xmlns:a16="http://schemas.microsoft.com/office/drawing/2014/main" id="{BA2C7EE3-872E-4F9E-AF7E-F8972AA33055}"/>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53" name="Freeform 25">
              <a:extLst>
                <a:ext uri="{FF2B5EF4-FFF2-40B4-BE49-F238E27FC236}">
                  <a16:creationId xmlns:a16="http://schemas.microsoft.com/office/drawing/2014/main" id="{8C4A0104-7CE8-4D7F-8B29-AD1528826D80}"/>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54" name="Freeform 26">
              <a:extLst>
                <a:ext uri="{FF2B5EF4-FFF2-40B4-BE49-F238E27FC236}">
                  <a16:creationId xmlns:a16="http://schemas.microsoft.com/office/drawing/2014/main" id="{56D574D7-1513-4738-ACEE-843961F28F46}"/>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55" name="Freeform 27">
              <a:extLst>
                <a:ext uri="{FF2B5EF4-FFF2-40B4-BE49-F238E27FC236}">
                  <a16:creationId xmlns:a16="http://schemas.microsoft.com/office/drawing/2014/main" id="{5B781D22-C429-4A08-987F-E723CE3FDBC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56" name="Freeform 28">
              <a:extLst>
                <a:ext uri="{FF2B5EF4-FFF2-40B4-BE49-F238E27FC236}">
                  <a16:creationId xmlns:a16="http://schemas.microsoft.com/office/drawing/2014/main" id="{4FEAC4A8-BFC3-4B3D-A034-E4DBAD55CE6C}"/>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57" name="Freeform 29">
              <a:extLst>
                <a:ext uri="{FF2B5EF4-FFF2-40B4-BE49-F238E27FC236}">
                  <a16:creationId xmlns:a16="http://schemas.microsoft.com/office/drawing/2014/main" id="{9F0733CA-42F9-4E71-BEB1-8449009B07F1}"/>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11" name="Group 510">
            <a:extLst>
              <a:ext uri="{FF2B5EF4-FFF2-40B4-BE49-F238E27FC236}">
                <a16:creationId xmlns:a16="http://schemas.microsoft.com/office/drawing/2014/main" id="{730F57E7-401D-4BD4-A0F1-AED2F89BFED2}"/>
              </a:ext>
            </a:extLst>
          </p:cNvPr>
          <p:cNvGrpSpPr/>
          <p:nvPr/>
        </p:nvGrpSpPr>
        <p:grpSpPr bwMode="black">
          <a:xfrm>
            <a:off x="6856404" y="3908543"/>
            <a:ext cx="1382351" cy="190018"/>
            <a:chOff x="3403273" y="5616873"/>
            <a:chExt cx="1088404" cy="154797"/>
          </a:xfrm>
          <a:solidFill>
            <a:srgbClr val="FFFFFF"/>
          </a:solidFill>
          <a:effectLst/>
        </p:grpSpPr>
        <p:sp>
          <p:nvSpPr>
            <p:cNvPr id="740" name="Freeform 36">
              <a:extLst>
                <a:ext uri="{FF2B5EF4-FFF2-40B4-BE49-F238E27FC236}">
                  <a16:creationId xmlns:a16="http://schemas.microsoft.com/office/drawing/2014/main" id="{B1B0082F-FFD4-49CA-BB0A-8AD928E0CA07}"/>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41" name="Freeform 37">
              <a:extLst>
                <a:ext uri="{FF2B5EF4-FFF2-40B4-BE49-F238E27FC236}">
                  <a16:creationId xmlns:a16="http://schemas.microsoft.com/office/drawing/2014/main" id="{64FEFB77-E17E-491C-9812-9C00C842C6D9}"/>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42" name="Freeform 38">
              <a:extLst>
                <a:ext uri="{FF2B5EF4-FFF2-40B4-BE49-F238E27FC236}">
                  <a16:creationId xmlns:a16="http://schemas.microsoft.com/office/drawing/2014/main" id="{52F95C9F-C7B9-4814-89DC-4B9761154742}"/>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43" name="Freeform 39">
              <a:extLst>
                <a:ext uri="{FF2B5EF4-FFF2-40B4-BE49-F238E27FC236}">
                  <a16:creationId xmlns:a16="http://schemas.microsoft.com/office/drawing/2014/main" id="{15F264AF-7358-479D-8B9A-231B3C38A8C0}"/>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44" name="Freeform 40">
              <a:extLst>
                <a:ext uri="{FF2B5EF4-FFF2-40B4-BE49-F238E27FC236}">
                  <a16:creationId xmlns:a16="http://schemas.microsoft.com/office/drawing/2014/main" id="{3019E4B7-45EA-43DC-9DC1-BFE47600F15C}"/>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45" name="Freeform 41">
              <a:extLst>
                <a:ext uri="{FF2B5EF4-FFF2-40B4-BE49-F238E27FC236}">
                  <a16:creationId xmlns:a16="http://schemas.microsoft.com/office/drawing/2014/main" id="{F40F7399-F5C7-48FD-BF00-4B3454303CDC}"/>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46" name="Freeform 42">
              <a:extLst>
                <a:ext uri="{FF2B5EF4-FFF2-40B4-BE49-F238E27FC236}">
                  <a16:creationId xmlns:a16="http://schemas.microsoft.com/office/drawing/2014/main" id="{190A83E8-E98E-4F5E-847F-CC74892AA0C0}"/>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47" name="Freeform 43">
              <a:extLst>
                <a:ext uri="{FF2B5EF4-FFF2-40B4-BE49-F238E27FC236}">
                  <a16:creationId xmlns:a16="http://schemas.microsoft.com/office/drawing/2014/main" id="{EAD2460A-F2A6-47B0-AE8C-CAE443F1CF52}"/>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48" name="Freeform 44">
              <a:extLst>
                <a:ext uri="{FF2B5EF4-FFF2-40B4-BE49-F238E27FC236}">
                  <a16:creationId xmlns:a16="http://schemas.microsoft.com/office/drawing/2014/main" id="{94B16AAA-5288-4056-A0A9-725C98A5A236}"/>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49" name="Freeform 45">
              <a:extLst>
                <a:ext uri="{FF2B5EF4-FFF2-40B4-BE49-F238E27FC236}">
                  <a16:creationId xmlns:a16="http://schemas.microsoft.com/office/drawing/2014/main" id="{D13157C5-3368-427F-B969-AB9141A2C704}"/>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50" name="Freeform 46">
              <a:extLst>
                <a:ext uri="{FF2B5EF4-FFF2-40B4-BE49-F238E27FC236}">
                  <a16:creationId xmlns:a16="http://schemas.microsoft.com/office/drawing/2014/main" id="{199F4C34-8A93-4304-9546-A92CA7FEB8A7}"/>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12" name="Group 511">
            <a:extLst>
              <a:ext uri="{FF2B5EF4-FFF2-40B4-BE49-F238E27FC236}">
                <a16:creationId xmlns:a16="http://schemas.microsoft.com/office/drawing/2014/main" id="{24FCA2AD-1194-46C4-94CD-B9ACB98D3A6C}"/>
              </a:ext>
            </a:extLst>
          </p:cNvPr>
          <p:cNvGrpSpPr/>
          <p:nvPr/>
        </p:nvGrpSpPr>
        <p:grpSpPr bwMode="black">
          <a:xfrm>
            <a:off x="4649221" y="3363194"/>
            <a:ext cx="1631831" cy="168635"/>
            <a:chOff x="9662524" y="5603535"/>
            <a:chExt cx="1748299" cy="186932"/>
          </a:xfrm>
          <a:solidFill>
            <a:srgbClr val="FFFFFF"/>
          </a:solidFill>
          <a:effectLst/>
        </p:grpSpPr>
        <p:sp>
          <p:nvSpPr>
            <p:cNvPr id="730" name="Freeform 19">
              <a:extLst>
                <a:ext uri="{FF2B5EF4-FFF2-40B4-BE49-F238E27FC236}">
                  <a16:creationId xmlns:a16="http://schemas.microsoft.com/office/drawing/2014/main" id="{7E44C390-A138-48BC-A49E-65AA2F9F4F6B}"/>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31" name="Freeform 20">
              <a:extLst>
                <a:ext uri="{FF2B5EF4-FFF2-40B4-BE49-F238E27FC236}">
                  <a16:creationId xmlns:a16="http://schemas.microsoft.com/office/drawing/2014/main" id="{2145DCE7-6D0F-4B9D-8DA1-DE29806A2611}"/>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32" name="Freeform 21">
              <a:extLst>
                <a:ext uri="{FF2B5EF4-FFF2-40B4-BE49-F238E27FC236}">
                  <a16:creationId xmlns:a16="http://schemas.microsoft.com/office/drawing/2014/main" id="{2B0B80FB-8E64-4557-B792-0B30E472933E}"/>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33" name="Freeform 22">
              <a:extLst>
                <a:ext uri="{FF2B5EF4-FFF2-40B4-BE49-F238E27FC236}">
                  <a16:creationId xmlns:a16="http://schemas.microsoft.com/office/drawing/2014/main" id="{27CE2604-8E3C-4147-A1AF-DF1189FF24CE}"/>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34" name="Freeform 23">
              <a:extLst>
                <a:ext uri="{FF2B5EF4-FFF2-40B4-BE49-F238E27FC236}">
                  <a16:creationId xmlns:a16="http://schemas.microsoft.com/office/drawing/2014/main" id="{BDD95949-99B5-46B9-8D29-CA935AC34CA1}"/>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35" name="Freeform 24">
              <a:extLst>
                <a:ext uri="{FF2B5EF4-FFF2-40B4-BE49-F238E27FC236}">
                  <a16:creationId xmlns:a16="http://schemas.microsoft.com/office/drawing/2014/main" id="{14D364D1-577D-42D8-A75C-AB8336AB0E65}"/>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36" name="Freeform 25">
              <a:extLst>
                <a:ext uri="{FF2B5EF4-FFF2-40B4-BE49-F238E27FC236}">
                  <a16:creationId xmlns:a16="http://schemas.microsoft.com/office/drawing/2014/main" id="{E35AB31C-F539-4507-B52E-4645FAC560A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37" name="Freeform 26">
              <a:extLst>
                <a:ext uri="{FF2B5EF4-FFF2-40B4-BE49-F238E27FC236}">
                  <a16:creationId xmlns:a16="http://schemas.microsoft.com/office/drawing/2014/main" id="{1F3A0B20-425E-4E99-8E3C-BF21537B64D0}"/>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38" name="Freeform 27">
              <a:extLst>
                <a:ext uri="{FF2B5EF4-FFF2-40B4-BE49-F238E27FC236}">
                  <a16:creationId xmlns:a16="http://schemas.microsoft.com/office/drawing/2014/main" id="{3C8B3C09-8360-47D9-A780-05C0BAE42C2F}"/>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39" name="Freeform 28">
              <a:extLst>
                <a:ext uri="{FF2B5EF4-FFF2-40B4-BE49-F238E27FC236}">
                  <a16:creationId xmlns:a16="http://schemas.microsoft.com/office/drawing/2014/main" id="{2242FD3B-B401-4275-ACA1-D1DC5D11379B}"/>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13" name="Group 512">
            <a:extLst>
              <a:ext uri="{FF2B5EF4-FFF2-40B4-BE49-F238E27FC236}">
                <a16:creationId xmlns:a16="http://schemas.microsoft.com/office/drawing/2014/main" id="{761DB719-870F-4938-A788-EFE661DB859E}"/>
              </a:ext>
            </a:extLst>
          </p:cNvPr>
          <p:cNvGrpSpPr/>
          <p:nvPr/>
        </p:nvGrpSpPr>
        <p:grpSpPr bwMode="black">
          <a:xfrm>
            <a:off x="8440596" y="3895099"/>
            <a:ext cx="826703" cy="216906"/>
            <a:chOff x="7458381" y="5575585"/>
            <a:chExt cx="830083" cy="225342"/>
          </a:xfrm>
          <a:solidFill>
            <a:srgbClr val="FFFFFF"/>
          </a:solidFill>
          <a:effectLst/>
        </p:grpSpPr>
        <p:sp>
          <p:nvSpPr>
            <p:cNvPr id="722" name="Freeform 21">
              <a:extLst>
                <a:ext uri="{FF2B5EF4-FFF2-40B4-BE49-F238E27FC236}">
                  <a16:creationId xmlns:a16="http://schemas.microsoft.com/office/drawing/2014/main" id="{C0C3DF59-C7E7-48B5-BA50-30BE5107AA96}"/>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23" name="Freeform 22">
              <a:extLst>
                <a:ext uri="{FF2B5EF4-FFF2-40B4-BE49-F238E27FC236}">
                  <a16:creationId xmlns:a16="http://schemas.microsoft.com/office/drawing/2014/main" id="{FB905013-D4CA-4FD0-B241-F24D8B315B1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24" name="Freeform 23">
              <a:extLst>
                <a:ext uri="{FF2B5EF4-FFF2-40B4-BE49-F238E27FC236}">
                  <a16:creationId xmlns:a16="http://schemas.microsoft.com/office/drawing/2014/main" id="{D537B17A-E425-433E-ACA9-167426F307A3}"/>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25" name="Freeform 24">
              <a:extLst>
                <a:ext uri="{FF2B5EF4-FFF2-40B4-BE49-F238E27FC236}">
                  <a16:creationId xmlns:a16="http://schemas.microsoft.com/office/drawing/2014/main" id="{E98A39F1-3E22-4543-B1AC-22C8D9488B06}"/>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26" name="Freeform 25">
              <a:extLst>
                <a:ext uri="{FF2B5EF4-FFF2-40B4-BE49-F238E27FC236}">
                  <a16:creationId xmlns:a16="http://schemas.microsoft.com/office/drawing/2014/main" id="{EAD541D7-011B-42E8-BAC8-3ED38AD9089C}"/>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27" name="Freeform 26">
              <a:extLst>
                <a:ext uri="{FF2B5EF4-FFF2-40B4-BE49-F238E27FC236}">
                  <a16:creationId xmlns:a16="http://schemas.microsoft.com/office/drawing/2014/main" id="{1DD6C480-8D49-443C-B691-139FFF145145}"/>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28" name="Freeform 27">
              <a:extLst>
                <a:ext uri="{FF2B5EF4-FFF2-40B4-BE49-F238E27FC236}">
                  <a16:creationId xmlns:a16="http://schemas.microsoft.com/office/drawing/2014/main" id="{0B12A8D5-E04F-494C-9B53-4ECD549F84B8}"/>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29" name="Freeform 28">
              <a:extLst>
                <a:ext uri="{FF2B5EF4-FFF2-40B4-BE49-F238E27FC236}">
                  <a16:creationId xmlns:a16="http://schemas.microsoft.com/office/drawing/2014/main" id="{2A94763F-0516-4A24-A646-01C52FA958D6}"/>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14" name="Group 513">
            <a:extLst>
              <a:ext uri="{FF2B5EF4-FFF2-40B4-BE49-F238E27FC236}">
                <a16:creationId xmlns:a16="http://schemas.microsoft.com/office/drawing/2014/main" id="{5CF33E67-EE5F-410F-B968-5F2A805451DE}"/>
              </a:ext>
            </a:extLst>
          </p:cNvPr>
          <p:cNvGrpSpPr/>
          <p:nvPr/>
        </p:nvGrpSpPr>
        <p:grpSpPr bwMode="black">
          <a:xfrm>
            <a:off x="7690065" y="4437501"/>
            <a:ext cx="762824" cy="190605"/>
            <a:chOff x="4872260" y="5575584"/>
            <a:chExt cx="765942" cy="198016"/>
          </a:xfrm>
          <a:solidFill>
            <a:srgbClr val="FFFFFF"/>
          </a:solidFill>
          <a:effectLst/>
        </p:grpSpPr>
        <p:sp>
          <p:nvSpPr>
            <p:cNvPr id="717" name="Freeform 30">
              <a:extLst>
                <a:ext uri="{FF2B5EF4-FFF2-40B4-BE49-F238E27FC236}">
                  <a16:creationId xmlns:a16="http://schemas.microsoft.com/office/drawing/2014/main" id="{C8F99C58-614D-487A-BA07-3C532A4F0EEE}"/>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18" name="Freeform 31">
              <a:extLst>
                <a:ext uri="{FF2B5EF4-FFF2-40B4-BE49-F238E27FC236}">
                  <a16:creationId xmlns:a16="http://schemas.microsoft.com/office/drawing/2014/main" id="{30590204-FC3C-4EE0-BDED-FF0D85FFF3E7}"/>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19" name="Freeform 32">
              <a:extLst>
                <a:ext uri="{FF2B5EF4-FFF2-40B4-BE49-F238E27FC236}">
                  <a16:creationId xmlns:a16="http://schemas.microsoft.com/office/drawing/2014/main" id="{C5F57F08-CC8B-42E9-BAFF-3833305B52A3}"/>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20" name="Freeform 33">
              <a:extLst>
                <a:ext uri="{FF2B5EF4-FFF2-40B4-BE49-F238E27FC236}">
                  <a16:creationId xmlns:a16="http://schemas.microsoft.com/office/drawing/2014/main" id="{025C7387-8361-4F83-843D-E938A7EC7621}"/>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21" name="Freeform 34">
              <a:extLst>
                <a:ext uri="{FF2B5EF4-FFF2-40B4-BE49-F238E27FC236}">
                  <a16:creationId xmlns:a16="http://schemas.microsoft.com/office/drawing/2014/main" id="{7F4C088B-45B0-43D1-9891-ACA58D7E0740}"/>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16" name="Group 515">
            <a:extLst>
              <a:ext uri="{FF2B5EF4-FFF2-40B4-BE49-F238E27FC236}">
                <a16:creationId xmlns:a16="http://schemas.microsoft.com/office/drawing/2014/main" id="{8B798A46-91A5-48DB-BD8A-2F1E5D8BDE52}"/>
              </a:ext>
            </a:extLst>
          </p:cNvPr>
          <p:cNvGrpSpPr/>
          <p:nvPr/>
        </p:nvGrpSpPr>
        <p:grpSpPr bwMode="black">
          <a:xfrm>
            <a:off x="4742696" y="2841865"/>
            <a:ext cx="1045455" cy="163832"/>
            <a:chOff x="891368" y="5611897"/>
            <a:chExt cx="1049730" cy="170204"/>
          </a:xfrm>
          <a:solidFill>
            <a:srgbClr val="FFFFFF"/>
          </a:solidFill>
          <a:effectLst/>
        </p:grpSpPr>
        <p:sp>
          <p:nvSpPr>
            <p:cNvPr id="700" name="Freeform 32">
              <a:extLst>
                <a:ext uri="{FF2B5EF4-FFF2-40B4-BE49-F238E27FC236}">
                  <a16:creationId xmlns:a16="http://schemas.microsoft.com/office/drawing/2014/main" id="{04FD6C3B-A586-4927-BEFD-A7676BC01390}"/>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01" name="Freeform 33">
              <a:extLst>
                <a:ext uri="{FF2B5EF4-FFF2-40B4-BE49-F238E27FC236}">
                  <a16:creationId xmlns:a16="http://schemas.microsoft.com/office/drawing/2014/main" id="{C7A9BF53-412F-4021-B92C-B3DD48D83454}"/>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02" name="Rectangle 34">
              <a:extLst>
                <a:ext uri="{FF2B5EF4-FFF2-40B4-BE49-F238E27FC236}">
                  <a16:creationId xmlns:a16="http://schemas.microsoft.com/office/drawing/2014/main" id="{6AE3AE0A-9195-48C2-99A3-896F71F41CFE}"/>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03" name="Freeform 35">
              <a:extLst>
                <a:ext uri="{FF2B5EF4-FFF2-40B4-BE49-F238E27FC236}">
                  <a16:creationId xmlns:a16="http://schemas.microsoft.com/office/drawing/2014/main" id="{1A307B59-EE40-4983-BE19-19CCBCD872B8}"/>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04" name="Freeform 36">
              <a:extLst>
                <a:ext uri="{FF2B5EF4-FFF2-40B4-BE49-F238E27FC236}">
                  <a16:creationId xmlns:a16="http://schemas.microsoft.com/office/drawing/2014/main" id="{3752AD51-39F9-4AD6-9186-EEA3CD411771}"/>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05" name="Freeform 37">
              <a:extLst>
                <a:ext uri="{FF2B5EF4-FFF2-40B4-BE49-F238E27FC236}">
                  <a16:creationId xmlns:a16="http://schemas.microsoft.com/office/drawing/2014/main" id="{B0A8A872-7E2E-44EA-AE27-F0E2FBBD1637}"/>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06" name="Freeform 38">
              <a:extLst>
                <a:ext uri="{FF2B5EF4-FFF2-40B4-BE49-F238E27FC236}">
                  <a16:creationId xmlns:a16="http://schemas.microsoft.com/office/drawing/2014/main" id="{13EC748D-D089-4A54-9FC9-EA1DB4AE17C6}"/>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07" name="Freeform 39">
              <a:extLst>
                <a:ext uri="{FF2B5EF4-FFF2-40B4-BE49-F238E27FC236}">
                  <a16:creationId xmlns:a16="http://schemas.microsoft.com/office/drawing/2014/main" id="{0A303CCF-2BCA-4BD1-BB84-0F48FFFA3AC2}"/>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708" name="Freeform 40">
              <a:extLst>
                <a:ext uri="{FF2B5EF4-FFF2-40B4-BE49-F238E27FC236}">
                  <a16:creationId xmlns:a16="http://schemas.microsoft.com/office/drawing/2014/main" id="{1964328C-8765-4576-BD05-B9CA89612D44}"/>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17" name="Group 516">
            <a:extLst>
              <a:ext uri="{FF2B5EF4-FFF2-40B4-BE49-F238E27FC236}">
                <a16:creationId xmlns:a16="http://schemas.microsoft.com/office/drawing/2014/main" id="{E2F0EB0A-9A71-440A-83EB-A95BF387EBC0}"/>
              </a:ext>
            </a:extLst>
          </p:cNvPr>
          <p:cNvGrpSpPr/>
          <p:nvPr/>
        </p:nvGrpSpPr>
        <p:grpSpPr bwMode="black">
          <a:xfrm>
            <a:off x="4785439" y="3897449"/>
            <a:ext cx="909848" cy="212207"/>
            <a:chOff x="9053746" y="4958394"/>
            <a:chExt cx="913569" cy="220459"/>
          </a:xfrm>
          <a:solidFill>
            <a:srgbClr val="FFFFFF"/>
          </a:solidFill>
          <a:effectLst/>
        </p:grpSpPr>
        <p:sp>
          <p:nvSpPr>
            <p:cNvPr id="692" name="Freeform 25">
              <a:extLst>
                <a:ext uri="{FF2B5EF4-FFF2-40B4-BE49-F238E27FC236}">
                  <a16:creationId xmlns:a16="http://schemas.microsoft.com/office/drawing/2014/main" id="{A9983107-7E76-46CC-AFB7-541EE2EB51FB}"/>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93" name="Freeform 26">
              <a:extLst>
                <a:ext uri="{FF2B5EF4-FFF2-40B4-BE49-F238E27FC236}">
                  <a16:creationId xmlns:a16="http://schemas.microsoft.com/office/drawing/2014/main" id="{400C036A-FF14-46B4-ABEC-1C208352FA1E}"/>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94" name="Freeform 27">
              <a:extLst>
                <a:ext uri="{FF2B5EF4-FFF2-40B4-BE49-F238E27FC236}">
                  <a16:creationId xmlns:a16="http://schemas.microsoft.com/office/drawing/2014/main" id="{94A75B35-9C69-4116-BD45-5190250BCF98}"/>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95" name="Freeform 28">
              <a:extLst>
                <a:ext uri="{FF2B5EF4-FFF2-40B4-BE49-F238E27FC236}">
                  <a16:creationId xmlns:a16="http://schemas.microsoft.com/office/drawing/2014/main" id="{4B8A21B8-4598-4E6D-AAB9-E6F7A61E8417}"/>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96" name="Freeform 29">
              <a:extLst>
                <a:ext uri="{FF2B5EF4-FFF2-40B4-BE49-F238E27FC236}">
                  <a16:creationId xmlns:a16="http://schemas.microsoft.com/office/drawing/2014/main" id="{04209A5A-881C-4CDD-8539-A049025BCD8D}"/>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97" name="Freeform 30">
              <a:extLst>
                <a:ext uri="{FF2B5EF4-FFF2-40B4-BE49-F238E27FC236}">
                  <a16:creationId xmlns:a16="http://schemas.microsoft.com/office/drawing/2014/main" id="{7F941F70-B135-4EE8-AC2E-7E2E3968DD89}"/>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98" name="Freeform 31">
              <a:extLst>
                <a:ext uri="{FF2B5EF4-FFF2-40B4-BE49-F238E27FC236}">
                  <a16:creationId xmlns:a16="http://schemas.microsoft.com/office/drawing/2014/main" id="{DA703358-9490-41FB-92E6-76F24698C6DA}"/>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99" name="Freeform 32">
              <a:extLst>
                <a:ext uri="{FF2B5EF4-FFF2-40B4-BE49-F238E27FC236}">
                  <a16:creationId xmlns:a16="http://schemas.microsoft.com/office/drawing/2014/main" id="{EE396A94-626A-48D0-A59D-C2256CA69E8C}"/>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18" name="Group 517">
            <a:extLst>
              <a:ext uri="{FF2B5EF4-FFF2-40B4-BE49-F238E27FC236}">
                <a16:creationId xmlns:a16="http://schemas.microsoft.com/office/drawing/2014/main" id="{78758301-2713-49E0-97AE-5246A59050F0}"/>
              </a:ext>
            </a:extLst>
          </p:cNvPr>
          <p:cNvGrpSpPr/>
          <p:nvPr/>
        </p:nvGrpSpPr>
        <p:grpSpPr bwMode="black">
          <a:xfrm>
            <a:off x="4892907" y="4945045"/>
            <a:ext cx="862796" cy="174434"/>
            <a:chOff x="5513886" y="4978012"/>
            <a:chExt cx="866327" cy="181218"/>
          </a:xfrm>
          <a:solidFill>
            <a:srgbClr val="FFFFFF"/>
          </a:solidFill>
          <a:effectLst/>
        </p:grpSpPr>
        <p:sp>
          <p:nvSpPr>
            <p:cNvPr id="685" name="Freeform 29">
              <a:extLst>
                <a:ext uri="{FF2B5EF4-FFF2-40B4-BE49-F238E27FC236}">
                  <a16:creationId xmlns:a16="http://schemas.microsoft.com/office/drawing/2014/main" id="{26AFF426-47FE-4C67-BCE6-F9A9FD5AB69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86" name="Freeform 30">
              <a:extLst>
                <a:ext uri="{FF2B5EF4-FFF2-40B4-BE49-F238E27FC236}">
                  <a16:creationId xmlns:a16="http://schemas.microsoft.com/office/drawing/2014/main" id="{CF8FF6FA-726C-4849-8940-6FA8E4270DEE}"/>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87" name="Freeform 31">
              <a:extLst>
                <a:ext uri="{FF2B5EF4-FFF2-40B4-BE49-F238E27FC236}">
                  <a16:creationId xmlns:a16="http://schemas.microsoft.com/office/drawing/2014/main" id="{B09576DC-B243-4DEE-8AC4-06B8A09E6E61}"/>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88" name="Freeform 32">
              <a:extLst>
                <a:ext uri="{FF2B5EF4-FFF2-40B4-BE49-F238E27FC236}">
                  <a16:creationId xmlns:a16="http://schemas.microsoft.com/office/drawing/2014/main" id="{85AFBCDD-6E68-4A58-8209-B91FF712667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89" name="Freeform 551">
              <a:extLst>
                <a:ext uri="{FF2B5EF4-FFF2-40B4-BE49-F238E27FC236}">
                  <a16:creationId xmlns:a16="http://schemas.microsoft.com/office/drawing/2014/main" id="{5005A484-77D8-46C7-93B0-B12374AF7450}"/>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90" name="Freeform 552">
              <a:extLst>
                <a:ext uri="{FF2B5EF4-FFF2-40B4-BE49-F238E27FC236}">
                  <a16:creationId xmlns:a16="http://schemas.microsoft.com/office/drawing/2014/main" id="{8732CB1A-C2E0-47D0-A48C-44FD30A7A2E7}"/>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91" name="Freeform 553">
              <a:extLst>
                <a:ext uri="{FF2B5EF4-FFF2-40B4-BE49-F238E27FC236}">
                  <a16:creationId xmlns:a16="http://schemas.microsoft.com/office/drawing/2014/main" id="{6164708C-CE7A-44CC-A24C-ACDD6E650D6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19" name="Group 518">
            <a:extLst>
              <a:ext uri="{FF2B5EF4-FFF2-40B4-BE49-F238E27FC236}">
                <a16:creationId xmlns:a16="http://schemas.microsoft.com/office/drawing/2014/main" id="{9F63A204-6DAC-4F2E-A9F0-DC6AFE00CD6C}"/>
              </a:ext>
            </a:extLst>
          </p:cNvPr>
          <p:cNvGrpSpPr/>
          <p:nvPr/>
        </p:nvGrpSpPr>
        <p:grpSpPr bwMode="black">
          <a:xfrm>
            <a:off x="6264302" y="4952952"/>
            <a:ext cx="575674" cy="158617"/>
            <a:chOff x="4664767" y="4986232"/>
            <a:chExt cx="578026" cy="164783"/>
          </a:xfrm>
          <a:solidFill>
            <a:srgbClr val="FFFFFF"/>
          </a:solidFill>
          <a:effectLst/>
        </p:grpSpPr>
        <p:sp>
          <p:nvSpPr>
            <p:cNvPr id="680" name="Freeform 22">
              <a:extLst>
                <a:ext uri="{FF2B5EF4-FFF2-40B4-BE49-F238E27FC236}">
                  <a16:creationId xmlns:a16="http://schemas.microsoft.com/office/drawing/2014/main" id="{8091695E-392D-4FD2-A56C-EE59C19D70E2}"/>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81" name="Freeform 23">
              <a:extLst>
                <a:ext uri="{FF2B5EF4-FFF2-40B4-BE49-F238E27FC236}">
                  <a16:creationId xmlns:a16="http://schemas.microsoft.com/office/drawing/2014/main" id="{45D2F3F7-6F4C-4C72-ADB7-F5FE23C02340}"/>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82" name="Freeform 24">
              <a:extLst>
                <a:ext uri="{FF2B5EF4-FFF2-40B4-BE49-F238E27FC236}">
                  <a16:creationId xmlns:a16="http://schemas.microsoft.com/office/drawing/2014/main" id="{C367A467-A7D6-4609-9D23-F2978518C52D}"/>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83" name="Freeform 25">
              <a:extLst>
                <a:ext uri="{FF2B5EF4-FFF2-40B4-BE49-F238E27FC236}">
                  <a16:creationId xmlns:a16="http://schemas.microsoft.com/office/drawing/2014/main" id="{E5206B62-6715-4969-88C0-833D5751E945}"/>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84" name="Freeform 26">
              <a:extLst>
                <a:ext uri="{FF2B5EF4-FFF2-40B4-BE49-F238E27FC236}">
                  <a16:creationId xmlns:a16="http://schemas.microsoft.com/office/drawing/2014/main" id="{E0F3B034-EBF7-4374-B7DD-7F3E2F4E0C4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20" name="Group 519">
            <a:extLst>
              <a:ext uri="{FF2B5EF4-FFF2-40B4-BE49-F238E27FC236}">
                <a16:creationId xmlns:a16="http://schemas.microsoft.com/office/drawing/2014/main" id="{2B3833D4-8DFF-4820-A340-2FD2239C4F7C}"/>
              </a:ext>
            </a:extLst>
          </p:cNvPr>
          <p:cNvGrpSpPr/>
          <p:nvPr/>
        </p:nvGrpSpPr>
        <p:grpSpPr bwMode="black">
          <a:xfrm>
            <a:off x="8271625" y="5503062"/>
            <a:ext cx="995674" cy="189469"/>
            <a:chOff x="1502088" y="4970205"/>
            <a:chExt cx="999744" cy="196837"/>
          </a:xfrm>
          <a:solidFill>
            <a:srgbClr val="FFFFFF"/>
          </a:solidFill>
          <a:effectLst/>
        </p:grpSpPr>
        <p:sp>
          <p:nvSpPr>
            <p:cNvPr id="675" name="Freeform 19">
              <a:extLst>
                <a:ext uri="{FF2B5EF4-FFF2-40B4-BE49-F238E27FC236}">
                  <a16:creationId xmlns:a16="http://schemas.microsoft.com/office/drawing/2014/main" id="{74BA912E-F6A8-49BF-B6B8-22617CE530D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76" name="Freeform 20">
              <a:extLst>
                <a:ext uri="{FF2B5EF4-FFF2-40B4-BE49-F238E27FC236}">
                  <a16:creationId xmlns:a16="http://schemas.microsoft.com/office/drawing/2014/main" id="{748F07C7-2B9A-4A60-871E-872452E8E945}"/>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77" name="Freeform 21">
              <a:extLst>
                <a:ext uri="{FF2B5EF4-FFF2-40B4-BE49-F238E27FC236}">
                  <a16:creationId xmlns:a16="http://schemas.microsoft.com/office/drawing/2014/main" id="{B43E8C7F-BC23-404C-BD6E-5E827C7715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78" name="Freeform 22">
              <a:extLst>
                <a:ext uri="{FF2B5EF4-FFF2-40B4-BE49-F238E27FC236}">
                  <a16:creationId xmlns:a16="http://schemas.microsoft.com/office/drawing/2014/main" id="{43FF9CEC-A8F7-457D-ADAE-A0ACF7D4BEDE}"/>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79" name="Freeform 23">
              <a:extLst>
                <a:ext uri="{FF2B5EF4-FFF2-40B4-BE49-F238E27FC236}">
                  <a16:creationId xmlns:a16="http://schemas.microsoft.com/office/drawing/2014/main" id="{0DF4C8DF-DCFC-46E7-83BA-57D4DF17ADBD}"/>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21" name="Group 520">
            <a:extLst>
              <a:ext uri="{FF2B5EF4-FFF2-40B4-BE49-F238E27FC236}">
                <a16:creationId xmlns:a16="http://schemas.microsoft.com/office/drawing/2014/main" id="{B0446443-F0A6-4ECB-9766-B60DFA5AF840}"/>
              </a:ext>
            </a:extLst>
          </p:cNvPr>
          <p:cNvGrpSpPr/>
          <p:nvPr/>
        </p:nvGrpSpPr>
        <p:grpSpPr bwMode="black">
          <a:xfrm>
            <a:off x="5897127" y="3857528"/>
            <a:ext cx="757437" cy="292047"/>
            <a:chOff x="6651306" y="4916921"/>
            <a:chExt cx="760536" cy="303406"/>
          </a:xfrm>
          <a:solidFill>
            <a:srgbClr val="FFFFFF"/>
          </a:solidFill>
          <a:effectLst/>
        </p:grpSpPr>
        <p:sp>
          <p:nvSpPr>
            <p:cNvPr id="670" name="Freeform 18">
              <a:extLst>
                <a:ext uri="{FF2B5EF4-FFF2-40B4-BE49-F238E27FC236}">
                  <a16:creationId xmlns:a16="http://schemas.microsoft.com/office/drawing/2014/main" id="{F0CA4DED-390B-4038-AEA9-F94BBD3AEDA6}"/>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71" name="Freeform 19">
              <a:extLst>
                <a:ext uri="{FF2B5EF4-FFF2-40B4-BE49-F238E27FC236}">
                  <a16:creationId xmlns:a16="http://schemas.microsoft.com/office/drawing/2014/main" id="{3173D573-3440-49D3-93E8-A890BC770C54}"/>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72" name="Freeform 20">
              <a:extLst>
                <a:ext uri="{FF2B5EF4-FFF2-40B4-BE49-F238E27FC236}">
                  <a16:creationId xmlns:a16="http://schemas.microsoft.com/office/drawing/2014/main" id="{DB3AC298-6216-4189-8A46-2CE381C5E1D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73" name="Freeform 21">
              <a:extLst>
                <a:ext uri="{FF2B5EF4-FFF2-40B4-BE49-F238E27FC236}">
                  <a16:creationId xmlns:a16="http://schemas.microsoft.com/office/drawing/2014/main" id="{709A126B-317C-4C0F-87B7-6980C1A6F438}"/>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74" name="Freeform 22">
              <a:extLst>
                <a:ext uri="{FF2B5EF4-FFF2-40B4-BE49-F238E27FC236}">
                  <a16:creationId xmlns:a16="http://schemas.microsoft.com/office/drawing/2014/main" id="{E2796C12-AF62-411A-A5AD-84DCDC4BED29}"/>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22" name="Group 521">
            <a:extLst>
              <a:ext uri="{FF2B5EF4-FFF2-40B4-BE49-F238E27FC236}">
                <a16:creationId xmlns:a16="http://schemas.microsoft.com/office/drawing/2014/main" id="{48E0F5CF-724B-4698-BA81-DE61994EED94}"/>
              </a:ext>
            </a:extLst>
          </p:cNvPr>
          <p:cNvGrpSpPr/>
          <p:nvPr/>
        </p:nvGrpSpPr>
        <p:grpSpPr bwMode="black">
          <a:xfrm>
            <a:off x="3194057" y="4915970"/>
            <a:ext cx="1190253" cy="232583"/>
            <a:chOff x="3393928" y="4967561"/>
            <a:chExt cx="999744" cy="202126"/>
          </a:xfrm>
          <a:solidFill>
            <a:srgbClr val="FFFFFF"/>
          </a:solidFill>
          <a:effectLst/>
        </p:grpSpPr>
        <p:sp>
          <p:nvSpPr>
            <p:cNvPr id="661" name="Freeform 27">
              <a:extLst>
                <a:ext uri="{FF2B5EF4-FFF2-40B4-BE49-F238E27FC236}">
                  <a16:creationId xmlns:a16="http://schemas.microsoft.com/office/drawing/2014/main" id="{3E463591-421B-46DF-B0B3-89868F5ED47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62" name="Freeform 28">
              <a:extLst>
                <a:ext uri="{FF2B5EF4-FFF2-40B4-BE49-F238E27FC236}">
                  <a16:creationId xmlns:a16="http://schemas.microsoft.com/office/drawing/2014/main" id="{6CEF8C20-F148-416C-AFC1-3954C18C0365}"/>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63" name="Rectangle 29">
              <a:extLst>
                <a:ext uri="{FF2B5EF4-FFF2-40B4-BE49-F238E27FC236}">
                  <a16:creationId xmlns:a16="http://schemas.microsoft.com/office/drawing/2014/main" id="{B9EF7620-F75E-4FAC-9517-510C563C2D2A}"/>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64" name="Freeform 30">
              <a:extLst>
                <a:ext uri="{FF2B5EF4-FFF2-40B4-BE49-F238E27FC236}">
                  <a16:creationId xmlns:a16="http://schemas.microsoft.com/office/drawing/2014/main" id="{714CDE2F-3E08-4392-8B08-1FEEBEB51A5C}"/>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65" name="Freeform 31">
              <a:extLst>
                <a:ext uri="{FF2B5EF4-FFF2-40B4-BE49-F238E27FC236}">
                  <a16:creationId xmlns:a16="http://schemas.microsoft.com/office/drawing/2014/main" id="{44559B12-A86B-4E9A-A426-B6A0F95EFE3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66" name="Freeform 32">
              <a:extLst>
                <a:ext uri="{FF2B5EF4-FFF2-40B4-BE49-F238E27FC236}">
                  <a16:creationId xmlns:a16="http://schemas.microsoft.com/office/drawing/2014/main" id="{3090EA3C-0BD1-457C-965A-532B8C954D62}"/>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67" name="Freeform 33">
              <a:extLst>
                <a:ext uri="{FF2B5EF4-FFF2-40B4-BE49-F238E27FC236}">
                  <a16:creationId xmlns:a16="http://schemas.microsoft.com/office/drawing/2014/main" id="{5433C7D5-8949-4F7D-895D-E6705E96127C}"/>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68" name="Freeform 34">
              <a:extLst>
                <a:ext uri="{FF2B5EF4-FFF2-40B4-BE49-F238E27FC236}">
                  <a16:creationId xmlns:a16="http://schemas.microsoft.com/office/drawing/2014/main" id="{359DEB49-FBA9-4B6C-9061-CD54EE4563E5}"/>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69" name="Freeform 35">
              <a:extLst>
                <a:ext uri="{FF2B5EF4-FFF2-40B4-BE49-F238E27FC236}">
                  <a16:creationId xmlns:a16="http://schemas.microsoft.com/office/drawing/2014/main" id="{B4B5558D-F060-4BD2-91C7-D5CD86BCC007}"/>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23" name="Group 522">
            <a:extLst>
              <a:ext uri="{FF2B5EF4-FFF2-40B4-BE49-F238E27FC236}">
                <a16:creationId xmlns:a16="http://schemas.microsoft.com/office/drawing/2014/main" id="{D049F36F-FE0E-4357-858E-0CCA0050FF34}"/>
              </a:ext>
            </a:extLst>
          </p:cNvPr>
          <p:cNvGrpSpPr/>
          <p:nvPr/>
        </p:nvGrpSpPr>
        <p:grpSpPr bwMode="black">
          <a:xfrm>
            <a:off x="3194057" y="4448701"/>
            <a:ext cx="559400" cy="179404"/>
            <a:chOff x="10238410" y="4967852"/>
            <a:chExt cx="561691" cy="186381"/>
          </a:xfrm>
          <a:solidFill>
            <a:srgbClr val="FFFFFF"/>
          </a:solidFill>
          <a:effectLst/>
        </p:grpSpPr>
        <p:sp>
          <p:nvSpPr>
            <p:cNvPr id="656" name="Freeform 34">
              <a:extLst>
                <a:ext uri="{FF2B5EF4-FFF2-40B4-BE49-F238E27FC236}">
                  <a16:creationId xmlns:a16="http://schemas.microsoft.com/office/drawing/2014/main" id="{C157241C-ADF2-44A4-BD39-4B310A622FE7}"/>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57" name="Freeform 35">
              <a:extLst>
                <a:ext uri="{FF2B5EF4-FFF2-40B4-BE49-F238E27FC236}">
                  <a16:creationId xmlns:a16="http://schemas.microsoft.com/office/drawing/2014/main" id="{77C38A20-A6A4-4D05-8688-CEABF254FD85}"/>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58" name="Freeform 36">
              <a:extLst>
                <a:ext uri="{FF2B5EF4-FFF2-40B4-BE49-F238E27FC236}">
                  <a16:creationId xmlns:a16="http://schemas.microsoft.com/office/drawing/2014/main" id="{35C41135-2374-45F7-87D4-504C2A44A57A}"/>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59" name="Rectangle 37">
              <a:extLst>
                <a:ext uri="{FF2B5EF4-FFF2-40B4-BE49-F238E27FC236}">
                  <a16:creationId xmlns:a16="http://schemas.microsoft.com/office/drawing/2014/main" id="{066DFDF0-0CB5-4F2F-8D91-69E8C87BB5B3}"/>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60" name="Freeform 38">
              <a:extLst>
                <a:ext uri="{FF2B5EF4-FFF2-40B4-BE49-F238E27FC236}">
                  <a16:creationId xmlns:a16="http://schemas.microsoft.com/office/drawing/2014/main" id="{0E358E9D-6246-4A63-9575-D84B469F73F5}"/>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24" name="Group 523">
            <a:extLst>
              <a:ext uri="{FF2B5EF4-FFF2-40B4-BE49-F238E27FC236}">
                <a16:creationId xmlns:a16="http://schemas.microsoft.com/office/drawing/2014/main" id="{880385DD-E224-4407-995E-91B17B5C6807}"/>
              </a:ext>
            </a:extLst>
          </p:cNvPr>
          <p:cNvGrpSpPr/>
          <p:nvPr/>
        </p:nvGrpSpPr>
        <p:grpSpPr bwMode="black">
          <a:xfrm>
            <a:off x="3194057" y="2814523"/>
            <a:ext cx="1095241" cy="218515"/>
            <a:chOff x="7682933" y="4955117"/>
            <a:chExt cx="1099718" cy="227012"/>
          </a:xfrm>
          <a:solidFill>
            <a:srgbClr val="FFFFFF"/>
          </a:solidFill>
          <a:effectLst/>
        </p:grpSpPr>
        <p:sp>
          <p:nvSpPr>
            <p:cNvPr id="647" name="Freeform 22">
              <a:extLst>
                <a:ext uri="{FF2B5EF4-FFF2-40B4-BE49-F238E27FC236}">
                  <a16:creationId xmlns:a16="http://schemas.microsoft.com/office/drawing/2014/main" id="{BB382998-9555-4D0E-9C13-765D20567428}"/>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48" name="Freeform 23">
              <a:extLst>
                <a:ext uri="{FF2B5EF4-FFF2-40B4-BE49-F238E27FC236}">
                  <a16:creationId xmlns:a16="http://schemas.microsoft.com/office/drawing/2014/main" id="{32382120-12E5-4CE5-8D0B-8C1CD0734E73}"/>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49" name="Freeform 24">
              <a:extLst>
                <a:ext uri="{FF2B5EF4-FFF2-40B4-BE49-F238E27FC236}">
                  <a16:creationId xmlns:a16="http://schemas.microsoft.com/office/drawing/2014/main" id="{5CCF428D-9513-4144-908C-2A4FD48AAFA2}"/>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50" name="Freeform 25">
              <a:extLst>
                <a:ext uri="{FF2B5EF4-FFF2-40B4-BE49-F238E27FC236}">
                  <a16:creationId xmlns:a16="http://schemas.microsoft.com/office/drawing/2014/main" id="{241C1A12-F3E1-4ACD-953B-5952601A335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51" name="Freeform 26">
              <a:extLst>
                <a:ext uri="{FF2B5EF4-FFF2-40B4-BE49-F238E27FC236}">
                  <a16:creationId xmlns:a16="http://schemas.microsoft.com/office/drawing/2014/main" id="{15E456E0-A22E-4A66-B498-49539C00DA6D}"/>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52" name="Freeform 27">
              <a:extLst>
                <a:ext uri="{FF2B5EF4-FFF2-40B4-BE49-F238E27FC236}">
                  <a16:creationId xmlns:a16="http://schemas.microsoft.com/office/drawing/2014/main" id="{EF6986CF-A346-4B89-B4C3-EA0EFD6966A1}"/>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53" name="Freeform 28">
              <a:extLst>
                <a:ext uri="{FF2B5EF4-FFF2-40B4-BE49-F238E27FC236}">
                  <a16:creationId xmlns:a16="http://schemas.microsoft.com/office/drawing/2014/main" id="{A98A68A6-85B8-4F5D-80B9-C85A67A229FC}"/>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54" name="Freeform 29">
              <a:extLst>
                <a:ext uri="{FF2B5EF4-FFF2-40B4-BE49-F238E27FC236}">
                  <a16:creationId xmlns:a16="http://schemas.microsoft.com/office/drawing/2014/main" id="{2820A778-CA15-49C1-967D-87C072A3EF48}"/>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55" name="Freeform 30">
              <a:extLst>
                <a:ext uri="{FF2B5EF4-FFF2-40B4-BE49-F238E27FC236}">
                  <a16:creationId xmlns:a16="http://schemas.microsoft.com/office/drawing/2014/main" id="{94F44F81-1283-4441-9B3F-BAC398A44168}"/>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25" name="Group 524">
            <a:extLst>
              <a:ext uri="{FF2B5EF4-FFF2-40B4-BE49-F238E27FC236}">
                <a16:creationId xmlns:a16="http://schemas.microsoft.com/office/drawing/2014/main" id="{4CE295C3-B56D-4733-A511-68B3197E821F}"/>
              </a:ext>
            </a:extLst>
          </p:cNvPr>
          <p:cNvGrpSpPr/>
          <p:nvPr/>
        </p:nvGrpSpPr>
        <p:grpSpPr bwMode="black">
          <a:xfrm>
            <a:off x="5554142" y="4445620"/>
            <a:ext cx="348486" cy="182485"/>
            <a:chOff x="2772926" y="4973833"/>
            <a:chExt cx="349910" cy="189581"/>
          </a:xfrm>
          <a:solidFill>
            <a:srgbClr val="FFFFFF"/>
          </a:solidFill>
          <a:effectLst/>
        </p:grpSpPr>
        <p:sp>
          <p:nvSpPr>
            <p:cNvPr id="644" name="Freeform 21">
              <a:extLst>
                <a:ext uri="{FF2B5EF4-FFF2-40B4-BE49-F238E27FC236}">
                  <a16:creationId xmlns:a16="http://schemas.microsoft.com/office/drawing/2014/main" id="{2B913CB0-F66C-447D-9E49-EE82C747F6FC}"/>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45" name="Freeform 22">
              <a:extLst>
                <a:ext uri="{FF2B5EF4-FFF2-40B4-BE49-F238E27FC236}">
                  <a16:creationId xmlns:a16="http://schemas.microsoft.com/office/drawing/2014/main" id="{3E7254C1-CBB7-4424-85A3-A7AD32882A1C}"/>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46" name="Freeform 23">
              <a:extLst>
                <a:ext uri="{FF2B5EF4-FFF2-40B4-BE49-F238E27FC236}">
                  <a16:creationId xmlns:a16="http://schemas.microsoft.com/office/drawing/2014/main" id="{82754E89-C09C-46F1-B9BC-EDF888770262}"/>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26" name="Group 525">
            <a:extLst>
              <a:ext uri="{FF2B5EF4-FFF2-40B4-BE49-F238E27FC236}">
                <a16:creationId xmlns:a16="http://schemas.microsoft.com/office/drawing/2014/main" id="{32AF0081-6DAF-426C-8F01-6C3A3B6520D5}"/>
              </a:ext>
            </a:extLst>
          </p:cNvPr>
          <p:cNvGrpSpPr/>
          <p:nvPr/>
        </p:nvGrpSpPr>
        <p:grpSpPr bwMode="black">
          <a:xfrm>
            <a:off x="7350052" y="3343775"/>
            <a:ext cx="1081912" cy="207474"/>
            <a:chOff x="5953627" y="6205329"/>
            <a:chExt cx="1086337" cy="215543"/>
          </a:xfrm>
          <a:solidFill>
            <a:srgbClr val="FFFFFF"/>
          </a:solidFill>
          <a:effectLst/>
        </p:grpSpPr>
        <p:sp>
          <p:nvSpPr>
            <p:cNvPr id="633" name="Freeform 24">
              <a:extLst>
                <a:ext uri="{FF2B5EF4-FFF2-40B4-BE49-F238E27FC236}">
                  <a16:creationId xmlns:a16="http://schemas.microsoft.com/office/drawing/2014/main" id="{BF63B6DD-788E-4CF9-9F12-1F3CEC3E4371}"/>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34" name="Freeform 25">
              <a:extLst>
                <a:ext uri="{FF2B5EF4-FFF2-40B4-BE49-F238E27FC236}">
                  <a16:creationId xmlns:a16="http://schemas.microsoft.com/office/drawing/2014/main" id="{0499FB00-7856-4302-B7BE-476471F16AFF}"/>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35" name="Freeform 26">
              <a:extLst>
                <a:ext uri="{FF2B5EF4-FFF2-40B4-BE49-F238E27FC236}">
                  <a16:creationId xmlns:a16="http://schemas.microsoft.com/office/drawing/2014/main" id="{68C157FD-6139-4F5E-9CB0-819E614ED68C}"/>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36" name="Freeform 27">
              <a:extLst>
                <a:ext uri="{FF2B5EF4-FFF2-40B4-BE49-F238E27FC236}">
                  <a16:creationId xmlns:a16="http://schemas.microsoft.com/office/drawing/2014/main" id="{B9329426-852E-41A3-9569-0CD58ED3CE59}"/>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37" name="Freeform 28">
              <a:extLst>
                <a:ext uri="{FF2B5EF4-FFF2-40B4-BE49-F238E27FC236}">
                  <a16:creationId xmlns:a16="http://schemas.microsoft.com/office/drawing/2014/main" id="{A84C4922-54FA-4BD2-90F8-55D6C5D498E3}"/>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38" name="Freeform 29">
              <a:extLst>
                <a:ext uri="{FF2B5EF4-FFF2-40B4-BE49-F238E27FC236}">
                  <a16:creationId xmlns:a16="http://schemas.microsoft.com/office/drawing/2014/main" id="{769A252F-1EC2-46B5-A364-0BF0DC88F366}"/>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39" name="Freeform 30">
              <a:extLst>
                <a:ext uri="{FF2B5EF4-FFF2-40B4-BE49-F238E27FC236}">
                  <a16:creationId xmlns:a16="http://schemas.microsoft.com/office/drawing/2014/main" id="{39F7D72C-5EEF-43E8-958B-899F0F948829}"/>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40" name="Freeform 31">
              <a:extLst>
                <a:ext uri="{FF2B5EF4-FFF2-40B4-BE49-F238E27FC236}">
                  <a16:creationId xmlns:a16="http://schemas.microsoft.com/office/drawing/2014/main" id="{135DDA94-C234-4EAB-BC82-8C3D7050C56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41" name="Rectangle 32">
              <a:extLst>
                <a:ext uri="{FF2B5EF4-FFF2-40B4-BE49-F238E27FC236}">
                  <a16:creationId xmlns:a16="http://schemas.microsoft.com/office/drawing/2014/main" id="{C68D8D06-9C3E-484B-BEFB-6094FDFF3578}"/>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42" name="Freeform 33">
              <a:extLst>
                <a:ext uri="{FF2B5EF4-FFF2-40B4-BE49-F238E27FC236}">
                  <a16:creationId xmlns:a16="http://schemas.microsoft.com/office/drawing/2014/main" id="{B745A07B-B4F1-46C7-A57E-C477CF5DB1C8}"/>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43" name="Freeform 34">
              <a:extLst>
                <a:ext uri="{FF2B5EF4-FFF2-40B4-BE49-F238E27FC236}">
                  <a16:creationId xmlns:a16="http://schemas.microsoft.com/office/drawing/2014/main" id="{65EC4941-BF5B-48FB-A855-5C199BD7A8D2}"/>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27" name="Group 526">
            <a:extLst>
              <a:ext uri="{FF2B5EF4-FFF2-40B4-BE49-F238E27FC236}">
                <a16:creationId xmlns:a16="http://schemas.microsoft.com/office/drawing/2014/main" id="{87C84525-CBEF-4B87-98B0-5E51310BAF84}"/>
              </a:ext>
            </a:extLst>
          </p:cNvPr>
          <p:cNvGrpSpPr/>
          <p:nvPr/>
        </p:nvGrpSpPr>
        <p:grpSpPr bwMode="black">
          <a:xfrm>
            <a:off x="6241549" y="2761855"/>
            <a:ext cx="915382" cy="323852"/>
            <a:chOff x="7376591" y="6134773"/>
            <a:chExt cx="919129" cy="336446"/>
          </a:xfrm>
          <a:solidFill>
            <a:srgbClr val="FFFFFF"/>
          </a:solidFill>
          <a:effectLst/>
        </p:grpSpPr>
        <p:sp>
          <p:nvSpPr>
            <p:cNvPr id="626" name="Freeform 24">
              <a:extLst>
                <a:ext uri="{FF2B5EF4-FFF2-40B4-BE49-F238E27FC236}">
                  <a16:creationId xmlns:a16="http://schemas.microsoft.com/office/drawing/2014/main" id="{F2025159-41CA-474B-A98C-26D227FD1FFF}"/>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27" name="Freeform 25">
              <a:extLst>
                <a:ext uri="{FF2B5EF4-FFF2-40B4-BE49-F238E27FC236}">
                  <a16:creationId xmlns:a16="http://schemas.microsoft.com/office/drawing/2014/main" id="{ABEBDA8F-D08E-4F83-A00E-BD03724929BF}"/>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28" name="Freeform 26">
              <a:extLst>
                <a:ext uri="{FF2B5EF4-FFF2-40B4-BE49-F238E27FC236}">
                  <a16:creationId xmlns:a16="http://schemas.microsoft.com/office/drawing/2014/main" id="{8E0862F1-2D0E-43E9-8544-11A415338FF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29" name="Freeform 27">
              <a:extLst>
                <a:ext uri="{FF2B5EF4-FFF2-40B4-BE49-F238E27FC236}">
                  <a16:creationId xmlns:a16="http://schemas.microsoft.com/office/drawing/2014/main" id="{CE72D185-CA89-477D-834E-9594094230F5}"/>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30" name="Freeform 28">
              <a:extLst>
                <a:ext uri="{FF2B5EF4-FFF2-40B4-BE49-F238E27FC236}">
                  <a16:creationId xmlns:a16="http://schemas.microsoft.com/office/drawing/2014/main" id="{CA47A7EF-415D-4A38-92B7-FA8BC0A829AE}"/>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31" name="Freeform 29">
              <a:extLst>
                <a:ext uri="{FF2B5EF4-FFF2-40B4-BE49-F238E27FC236}">
                  <a16:creationId xmlns:a16="http://schemas.microsoft.com/office/drawing/2014/main" id="{23E93F5F-2ACD-4C52-ADBF-BE7A9BDD38A4}"/>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32" name="Freeform 30">
              <a:extLst>
                <a:ext uri="{FF2B5EF4-FFF2-40B4-BE49-F238E27FC236}">
                  <a16:creationId xmlns:a16="http://schemas.microsoft.com/office/drawing/2014/main" id="{48699808-2AC1-4DA4-816E-A1E39CCDBF03}"/>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28" name="Group 527">
            <a:extLst>
              <a:ext uri="{FF2B5EF4-FFF2-40B4-BE49-F238E27FC236}">
                <a16:creationId xmlns:a16="http://schemas.microsoft.com/office/drawing/2014/main" id="{8FB6C269-E2A0-4E04-8BCB-0B1FE08AB153}"/>
              </a:ext>
            </a:extLst>
          </p:cNvPr>
          <p:cNvGrpSpPr/>
          <p:nvPr/>
        </p:nvGrpSpPr>
        <p:grpSpPr bwMode="black">
          <a:xfrm>
            <a:off x="7348575" y="4942014"/>
            <a:ext cx="711967" cy="180495"/>
            <a:chOff x="420233" y="6191684"/>
            <a:chExt cx="714879" cy="187513"/>
          </a:xfrm>
          <a:solidFill>
            <a:srgbClr val="FFFFFF"/>
          </a:solidFill>
          <a:effectLst/>
        </p:grpSpPr>
        <p:sp>
          <p:nvSpPr>
            <p:cNvPr id="614" name="Freeform 20">
              <a:extLst>
                <a:ext uri="{FF2B5EF4-FFF2-40B4-BE49-F238E27FC236}">
                  <a16:creationId xmlns:a16="http://schemas.microsoft.com/office/drawing/2014/main" id="{49ED9434-32C5-4ECA-A1B0-FFC447BCB795}"/>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15" name="Freeform 21">
              <a:extLst>
                <a:ext uri="{FF2B5EF4-FFF2-40B4-BE49-F238E27FC236}">
                  <a16:creationId xmlns:a16="http://schemas.microsoft.com/office/drawing/2014/main" id="{C8D4DF8C-2194-43F8-93C4-F7B2C627B09C}"/>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16" name="Freeform 22">
              <a:extLst>
                <a:ext uri="{FF2B5EF4-FFF2-40B4-BE49-F238E27FC236}">
                  <a16:creationId xmlns:a16="http://schemas.microsoft.com/office/drawing/2014/main" id="{000A3396-13F7-4CCE-B00A-8B1E32FA671D}"/>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17" name="Freeform 25">
              <a:extLst>
                <a:ext uri="{FF2B5EF4-FFF2-40B4-BE49-F238E27FC236}">
                  <a16:creationId xmlns:a16="http://schemas.microsoft.com/office/drawing/2014/main" id="{6931CACC-AA57-4EB5-9D5A-79B3931A4F5F}"/>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18" name="Freeform 26">
              <a:extLst>
                <a:ext uri="{FF2B5EF4-FFF2-40B4-BE49-F238E27FC236}">
                  <a16:creationId xmlns:a16="http://schemas.microsoft.com/office/drawing/2014/main" id="{2357F612-9E95-4434-8D02-142DDC4773A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19" name="Freeform 36">
              <a:extLst>
                <a:ext uri="{FF2B5EF4-FFF2-40B4-BE49-F238E27FC236}">
                  <a16:creationId xmlns:a16="http://schemas.microsoft.com/office/drawing/2014/main" id="{E5EC9A44-AC6E-41FE-BAB4-77F81CCD6CDD}"/>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20" name="Freeform 37">
              <a:extLst>
                <a:ext uri="{FF2B5EF4-FFF2-40B4-BE49-F238E27FC236}">
                  <a16:creationId xmlns:a16="http://schemas.microsoft.com/office/drawing/2014/main" id="{E499842D-92E8-4DC8-A757-63C35CE23B17}"/>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21" name="Freeform 38">
              <a:extLst>
                <a:ext uri="{FF2B5EF4-FFF2-40B4-BE49-F238E27FC236}">
                  <a16:creationId xmlns:a16="http://schemas.microsoft.com/office/drawing/2014/main" id="{19547A63-0DE4-40DD-B669-ED5585673D4D}"/>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22" name="Freeform 39">
              <a:extLst>
                <a:ext uri="{FF2B5EF4-FFF2-40B4-BE49-F238E27FC236}">
                  <a16:creationId xmlns:a16="http://schemas.microsoft.com/office/drawing/2014/main" id="{4B855E7F-8E15-47B3-9406-97BEB3DF8E97}"/>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23" name="Freeform 42">
              <a:extLst>
                <a:ext uri="{FF2B5EF4-FFF2-40B4-BE49-F238E27FC236}">
                  <a16:creationId xmlns:a16="http://schemas.microsoft.com/office/drawing/2014/main" id="{5FCDDF41-142A-451F-9582-6CFFC4A1A0F2}"/>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24" name="Freeform 43">
              <a:extLst>
                <a:ext uri="{FF2B5EF4-FFF2-40B4-BE49-F238E27FC236}">
                  <a16:creationId xmlns:a16="http://schemas.microsoft.com/office/drawing/2014/main" id="{70E0471C-84C9-42D0-9A31-17229EF575B4}"/>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25" name="Freeform 44">
              <a:extLst>
                <a:ext uri="{FF2B5EF4-FFF2-40B4-BE49-F238E27FC236}">
                  <a16:creationId xmlns:a16="http://schemas.microsoft.com/office/drawing/2014/main" id="{01B709DC-7440-4D7F-811D-968513565327}"/>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29" name="Group 528">
            <a:extLst>
              <a:ext uri="{FF2B5EF4-FFF2-40B4-BE49-F238E27FC236}">
                <a16:creationId xmlns:a16="http://schemas.microsoft.com/office/drawing/2014/main" id="{187DB281-1BCD-4336-88BE-8CDF7E48F071}"/>
              </a:ext>
            </a:extLst>
          </p:cNvPr>
          <p:cNvGrpSpPr/>
          <p:nvPr/>
        </p:nvGrpSpPr>
        <p:grpSpPr bwMode="black">
          <a:xfrm>
            <a:off x="3194057" y="3811005"/>
            <a:ext cx="1389542" cy="385095"/>
            <a:chOff x="2649884" y="6146155"/>
            <a:chExt cx="1395225" cy="400069"/>
          </a:xfrm>
          <a:solidFill>
            <a:srgbClr val="FFFFFF"/>
          </a:solidFill>
          <a:effectLst/>
        </p:grpSpPr>
        <p:sp>
          <p:nvSpPr>
            <p:cNvPr id="603" name="Line 6">
              <a:extLst>
                <a:ext uri="{FF2B5EF4-FFF2-40B4-BE49-F238E27FC236}">
                  <a16:creationId xmlns:a16="http://schemas.microsoft.com/office/drawing/2014/main" id="{E57F239C-7208-43E2-9D90-6538AF81DFA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04" name="Freeform 7">
              <a:extLst>
                <a:ext uri="{FF2B5EF4-FFF2-40B4-BE49-F238E27FC236}">
                  <a16:creationId xmlns:a16="http://schemas.microsoft.com/office/drawing/2014/main" id="{F6085D7B-B731-4657-A5BA-3336E9C28266}"/>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05" name="Freeform 8">
              <a:extLst>
                <a:ext uri="{FF2B5EF4-FFF2-40B4-BE49-F238E27FC236}">
                  <a16:creationId xmlns:a16="http://schemas.microsoft.com/office/drawing/2014/main" id="{26DA298D-963A-4DE9-8F0E-DB8C385ED332}"/>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06" name="Freeform 9">
              <a:extLst>
                <a:ext uri="{FF2B5EF4-FFF2-40B4-BE49-F238E27FC236}">
                  <a16:creationId xmlns:a16="http://schemas.microsoft.com/office/drawing/2014/main" id="{296A8176-DF33-414A-A596-E4560A3841D3}"/>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07" name="Freeform 10">
              <a:extLst>
                <a:ext uri="{FF2B5EF4-FFF2-40B4-BE49-F238E27FC236}">
                  <a16:creationId xmlns:a16="http://schemas.microsoft.com/office/drawing/2014/main" id="{364E7239-0207-490B-9DD2-9369C8AB6087}"/>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08" name="Freeform 11">
              <a:extLst>
                <a:ext uri="{FF2B5EF4-FFF2-40B4-BE49-F238E27FC236}">
                  <a16:creationId xmlns:a16="http://schemas.microsoft.com/office/drawing/2014/main" id="{BF29CF25-387D-4477-9162-DFEC5504E671}"/>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09" name="Freeform 12">
              <a:extLst>
                <a:ext uri="{FF2B5EF4-FFF2-40B4-BE49-F238E27FC236}">
                  <a16:creationId xmlns:a16="http://schemas.microsoft.com/office/drawing/2014/main" id="{021F4636-DAE2-4D78-AE19-1B4DFB138A0A}"/>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10" name="Freeform 13">
              <a:extLst>
                <a:ext uri="{FF2B5EF4-FFF2-40B4-BE49-F238E27FC236}">
                  <a16:creationId xmlns:a16="http://schemas.microsoft.com/office/drawing/2014/main" id="{5DCBD818-0B79-4E5B-A556-6EB285CD289C}"/>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11" name="Freeform 14">
              <a:extLst>
                <a:ext uri="{FF2B5EF4-FFF2-40B4-BE49-F238E27FC236}">
                  <a16:creationId xmlns:a16="http://schemas.microsoft.com/office/drawing/2014/main" id="{4A90FA1B-105C-45ED-AE8E-1E1A0D794FC8}"/>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12" name="Freeform 15">
              <a:extLst>
                <a:ext uri="{FF2B5EF4-FFF2-40B4-BE49-F238E27FC236}">
                  <a16:creationId xmlns:a16="http://schemas.microsoft.com/office/drawing/2014/main" id="{1D0C775D-7FA8-4639-8E30-31F3F99BAE25}"/>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13" name="Freeform 16">
              <a:extLst>
                <a:ext uri="{FF2B5EF4-FFF2-40B4-BE49-F238E27FC236}">
                  <a16:creationId xmlns:a16="http://schemas.microsoft.com/office/drawing/2014/main" id="{32026353-ACA9-4EAD-B86D-D7B5CDB8BE03}"/>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30" name="Group 529">
            <a:extLst>
              <a:ext uri="{FF2B5EF4-FFF2-40B4-BE49-F238E27FC236}">
                <a16:creationId xmlns:a16="http://schemas.microsoft.com/office/drawing/2014/main" id="{36BCBEEC-D333-4933-B7D7-8938DEEAFD85}"/>
              </a:ext>
            </a:extLst>
          </p:cNvPr>
          <p:cNvGrpSpPr/>
          <p:nvPr/>
        </p:nvGrpSpPr>
        <p:grpSpPr bwMode="black">
          <a:xfrm>
            <a:off x="3194057" y="5430783"/>
            <a:ext cx="836807" cy="261750"/>
            <a:chOff x="8632347" y="6167032"/>
            <a:chExt cx="840228" cy="271928"/>
          </a:xfrm>
          <a:solidFill>
            <a:srgbClr val="FFFFFF"/>
          </a:solidFill>
          <a:effectLst/>
        </p:grpSpPr>
        <p:sp>
          <p:nvSpPr>
            <p:cNvPr id="600" name="Freeform 17">
              <a:extLst>
                <a:ext uri="{FF2B5EF4-FFF2-40B4-BE49-F238E27FC236}">
                  <a16:creationId xmlns:a16="http://schemas.microsoft.com/office/drawing/2014/main" id="{3C4444D8-A13C-4031-93AA-EDD2F0F46B31}"/>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01" name="Freeform 18">
              <a:extLst>
                <a:ext uri="{FF2B5EF4-FFF2-40B4-BE49-F238E27FC236}">
                  <a16:creationId xmlns:a16="http://schemas.microsoft.com/office/drawing/2014/main" id="{64D37B71-00DA-4FF2-9B04-F37F39F1BB3F}"/>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602" name="Freeform 19">
              <a:extLst>
                <a:ext uri="{FF2B5EF4-FFF2-40B4-BE49-F238E27FC236}">
                  <a16:creationId xmlns:a16="http://schemas.microsoft.com/office/drawing/2014/main" id="{14721E8D-28A8-425A-B5BB-33AE5C00CF54}"/>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31" name="Group 530">
            <a:extLst>
              <a:ext uri="{FF2B5EF4-FFF2-40B4-BE49-F238E27FC236}">
                <a16:creationId xmlns:a16="http://schemas.microsoft.com/office/drawing/2014/main" id="{EB245589-15BD-4D30-9C1F-E01F0C79878D}"/>
              </a:ext>
            </a:extLst>
          </p:cNvPr>
          <p:cNvGrpSpPr/>
          <p:nvPr/>
        </p:nvGrpSpPr>
        <p:grpSpPr bwMode="black">
          <a:xfrm>
            <a:off x="4119826" y="4459393"/>
            <a:ext cx="1067948" cy="168712"/>
            <a:chOff x="9809204" y="6215358"/>
            <a:chExt cx="1072317" cy="175273"/>
          </a:xfrm>
          <a:solidFill>
            <a:srgbClr val="FFFFFF"/>
          </a:solidFill>
          <a:effectLst/>
        </p:grpSpPr>
        <p:sp>
          <p:nvSpPr>
            <p:cNvPr id="592" name="Freeform 23">
              <a:extLst>
                <a:ext uri="{FF2B5EF4-FFF2-40B4-BE49-F238E27FC236}">
                  <a16:creationId xmlns:a16="http://schemas.microsoft.com/office/drawing/2014/main" id="{5AD1F79C-8EFA-4A98-A2ED-2A958E8EA306}"/>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93" name="Freeform 24">
              <a:extLst>
                <a:ext uri="{FF2B5EF4-FFF2-40B4-BE49-F238E27FC236}">
                  <a16:creationId xmlns:a16="http://schemas.microsoft.com/office/drawing/2014/main" id="{76B9CE36-A6FD-433F-AC74-0406F66A8AA0}"/>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94" name="Freeform 25">
              <a:extLst>
                <a:ext uri="{FF2B5EF4-FFF2-40B4-BE49-F238E27FC236}">
                  <a16:creationId xmlns:a16="http://schemas.microsoft.com/office/drawing/2014/main" id="{800474B6-340C-4C82-B684-B103E684A114}"/>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95" name="Freeform 26">
              <a:extLst>
                <a:ext uri="{FF2B5EF4-FFF2-40B4-BE49-F238E27FC236}">
                  <a16:creationId xmlns:a16="http://schemas.microsoft.com/office/drawing/2014/main" id="{9AE9876D-2021-4E49-8FB2-E5C553AC098E}"/>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96" name="Freeform 27">
              <a:extLst>
                <a:ext uri="{FF2B5EF4-FFF2-40B4-BE49-F238E27FC236}">
                  <a16:creationId xmlns:a16="http://schemas.microsoft.com/office/drawing/2014/main" id="{38CAB561-C81E-46FA-86A7-0004A3471772}"/>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97" name="Freeform 28">
              <a:extLst>
                <a:ext uri="{FF2B5EF4-FFF2-40B4-BE49-F238E27FC236}">
                  <a16:creationId xmlns:a16="http://schemas.microsoft.com/office/drawing/2014/main" id="{9FCAE7C4-5AB3-4024-849D-77E23AD9C0DF}"/>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98" name="Freeform 29">
              <a:extLst>
                <a:ext uri="{FF2B5EF4-FFF2-40B4-BE49-F238E27FC236}">
                  <a16:creationId xmlns:a16="http://schemas.microsoft.com/office/drawing/2014/main" id="{387A51EE-A59F-4EAD-9841-CDE433663E19}"/>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99" name="Freeform 30">
              <a:extLst>
                <a:ext uri="{FF2B5EF4-FFF2-40B4-BE49-F238E27FC236}">
                  <a16:creationId xmlns:a16="http://schemas.microsoft.com/office/drawing/2014/main" id="{53553EDD-2EF2-42F1-AC6B-8DAD985583B6}"/>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32" name="Group 531">
            <a:extLst>
              <a:ext uri="{FF2B5EF4-FFF2-40B4-BE49-F238E27FC236}">
                <a16:creationId xmlns:a16="http://schemas.microsoft.com/office/drawing/2014/main" id="{F1BEE11D-1811-4005-95A9-052EFD2D4E0F}"/>
              </a:ext>
            </a:extLst>
          </p:cNvPr>
          <p:cNvGrpSpPr/>
          <p:nvPr/>
        </p:nvGrpSpPr>
        <p:grpSpPr bwMode="black">
          <a:xfrm>
            <a:off x="3194057" y="3324991"/>
            <a:ext cx="1230232" cy="245042"/>
            <a:chOff x="4381738" y="6174707"/>
            <a:chExt cx="1235264" cy="254570"/>
          </a:xfrm>
          <a:solidFill>
            <a:srgbClr val="FFFFFF"/>
          </a:solidFill>
          <a:effectLst/>
        </p:grpSpPr>
        <p:sp>
          <p:nvSpPr>
            <p:cNvPr id="583" name="Freeform 5">
              <a:extLst>
                <a:ext uri="{FF2B5EF4-FFF2-40B4-BE49-F238E27FC236}">
                  <a16:creationId xmlns:a16="http://schemas.microsoft.com/office/drawing/2014/main" id="{F252EA58-430C-438C-B81E-63DD204FCFA4}"/>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84" name="Freeform 6">
              <a:extLst>
                <a:ext uri="{FF2B5EF4-FFF2-40B4-BE49-F238E27FC236}">
                  <a16:creationId xmlns:a16="http://schemas.microsoft.com/office/drawing/2014/main" id="{B2BF416D-86A0-4F2B-B857-C426DB3D846A}"/>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85" name="Freeform 7">
              <a:extLst>
                <a:ext uri="{FF2B5EF4-FFF2-40B4-BE49-F238E27FC236}">
                  <a16:creationId xmlns:a16="http://schemas.microsoft.com/office/drawing/2014/main" id="{7D31787E-1C33-4450-AD65-7933381860E6}"/>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86" name="Freeform 8">
              <a:extLst>
                <a:ext uri="{FF2B5EF4-FFF2-40B4-BE49-F238E27FC236}">
                  <a16:creationId xmlns:a16="http://schemas.microsoft.com/office/drawing/2014/main" id="{846C9452-9ED9-4A6F-B785-B53C89ED35A7}"/>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87" name="Freeform 9">
              <a:extLst>
                <a:ext uri="{FF2B5EF4-FFF2-40B4-BE49-F238E27FC236}">
                  <a16:creationId xmlns:a16="http://schemas.microsoft.com/office/drawing/2014/main" id="{82A7B719-A25F-461A-92F6-0AA51FC1BEE3}"/>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88" name="Freeform 10">
              <a:extLst>
                <a:ext uri="{FF2B5EF4-FFF2-40B4-BE49-F238E27FC236}">
                  <a16:creationId xmlns:a16="http://schemas.microsoft.com/office/drawing/2014/main" id="{974D85F0-9B00-45F3-A0B7-75A0179C3AB4}"/>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89" name="Freeform 11">
              <a:extLst>
                <a:ext uri="{FF2B5EF4-FFF2-40B4-BE49-F238E27FC236}">
                  <a16:creationId xmlns:a16="http://schemas.microsoft.com/office/drawing/2014/main" id="{6FFF9D95-0883-4A91-ABDC-E8150F67136A}"/>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90" name="Freeform 12">
              <a:extLst>
                <a:ext uri="{FF2B5EF4-FFF2-40B4-BE49-F238E27FC236}">
                  <a16:creationId xmlns:a16="http://schemas.microsoft.com/office/drawing/2014/main" id="{2A219474-F4B4-4F10-9F67-394A206D096C}"/>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91" name="Freeform 13">
              <a:extLst>
                <a:ext uri="{FF2B5EF4-FFF2-40B4-BE49-F238E27FC236}">
                  <a16:creationId xmlns:a16="http://schemas.microsoft.com/office/drawing/2014/main" id="{45F62D17-6856-4844-BADA-D1B6858F9BEB}"/>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33" name="Group 532">
            <a:extLst>
              <a:ext uri="{FF2B5EF4-FFF2-40B4-BE49-F238E27FC236}">
                <a16:creationId xmlns:a16="http://schemas.microsoft.com/office/drawing/2014/main" id="{ED59B2AE-F699-4E74-A344-925D4E913702}"/>
              </a:ext>
            </a:extLst>
          </p:cNvPr>
          <p:cNvGrpSpPr/>
          <p:nvPr/>
        </p:nvGrpSpPr>
        <p:grpSpPr bwMode="black">
          <a:xfrm>
            <a:off x="7390431" y="5453006"/>
            <a:ext cx="661116" cy="239527"/>
            <a:chOff x="11218145" y="6191686"/>
            <a:chExt cx="663815" cy="248839"/>
          </a:xfrm>
          <a:solidFill>
            <a:srgbClr val="FFFFFF"/>
          </a:solidFill>
          <a:effectLst/>
        </p:grpSpPr>
        <p:sp>
          <p:nvSpPr>
            <p:cNvPr id="577" name="Freeform 18">
              <a:extLst>
                <a:ext uri="{FF2B5EF4-FFF2-40B4-BE49-F238E27FC236}">
                  <a16:creationId xmlns:a16="http://schemas.microsoft.com/office/drawing/2014/main" id="{2FD5A385-C8E0-4DE3-BC79-83ED97DE28F7}"/>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78" name="Freeform 19">
              <a:extLst>
                <a:ext uri="{FF2B5EF4-FFF2-40B4-BE49-F238E27FC236}">
                  <a16:creationId xmlns:a16="http://schemas.microsoft.com/office/drawing/2014/main" id="{5EA7E3F6-D581-412D-9763-44AACEF5F96F}"/>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79" name="Freeform 20">
              <a:extLst>
                <a:ext uri="{FF2B5EF4-FFF2-40B4-BE49-F238E27FC236}">
                  <a16:creationId xmlns:a16="http://schemas.microsoft.com/office/drawing/2014/main" id="{04369DF5-9EC6-4F23-AB2E-52F7A780026C}"/>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80" name="Freeform 21">
              <a:extLst>
                <a:ext uri="{FF2B5EF4-FFF2-40B4-BE49-F238E27FC236}">
                  <a16:creationId xmlns:a16="http://schemas.microsoft.com/office/drawing/2014/main" id="{5D2DE952-8EC9-4FF7-A3DD-53037BDC236D}"/>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81" name="Freeform 22">
              <a:extLst>
                <a:ext uri="{FF2B5EF4-FFF2-40B4-BE49-F238E27FC236}">
                  <a16:creationId xmlns:a16="http://schemas.microsoft.com/office/drawing/2014/main" id="{2B5013CA-0179-491B-94CA-354A2184476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82" name="Freeform 23">
              <a:extLst>
                <a:ext uri="{FF2B5EF4-FFF2-40B4-BE49-F238E27FC236}">
                  <a16:creationId xmlns:a16="http://schemas.microsoft.com/office/drawing/2014/main" id="{0904E753-ADC3-4550-B2B9-5E59693533D0}"/>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34" name="Group 533">
            <a:extLst>
              <a:ext uri="{FF2B5EF4-FFF2-40B4-BE49-F238E27FC236}">
                <a16:creationId xmlns:a16="http://schemas.microsoft.com/office/drawing/2014/main" id="{FA9CBE70-C00D-449D-877A-21BB0F3A9965}"/>
              </a:ext>
            </a:extLst>
          </p:cNvPr>
          <p:cNvGrpSpPr/>
          <p:nvPr/>
        </p:nvGrpSpPr>
        <p:grpSpPr bwMode="black">
          <a:xfrm>
            <a:off x="4250942" y="5441309"/>
            <a:ext cx="838091" cy="251224"/>
            <a:chOff x="1471737" y="6192453"/>
            <a:chExt cx="841520" cy="260991"/>
          </a:xfrm>
          <a:solidFill>
            <a:srgbClr val="FFFFFF"/>
          </a:solidFill>
          <a:effectLst/>
        </p:grpSpPr>
        <p:sp>
          <p:nvSpPr>
            <p:cNvPr id="570" name="Freeform 20">
              <a:extLst>
                <a:ext uri="{FF2B5EF4-FFF2-40B4-BE49-F238E27FC236}">
                  <a16:creationId xmlns:a16="http://schemas.microsoft.com/office/drawing/2014/main" id="{51CD36D2-8B10-4E3A-8814-51398360ED24}"/>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71" name="Freeform 21">
              <a:extLst>
                <a:ext uri="{FF2B5EF4-FFF2-40B4-BE49-F238E27FC236}">
                  <a16:creationId xmlns:a16="http://schemas.microsoft.com/office/drawing/2014/main" id="{5DA7913B-4233-41DF-BAEB-07401E731101}"/>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72" name="Freeform 22">
              <a:extLst>
                <a:ext uri="{FF2B5EF4-FFF2-40B4-BE49-F238E27FC236}">
                  <a16:creationId xmlns:a16="http://schemas.microsoft.com/office/drawing/2014/main" id="{12798488-349D-42D7-A505-F51096224B64}"/>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73" name="Freeform 23">
              <a:extLst>
                <a:ext uri="{FF2B5EF4-FFF2-40B4-BE49-F238E27FC236}">
                  <a16:creationId xmlns:a16="http://schemas.microsoft.com/office/drawing/2014/main" id="{6FCB4D7E-BA3E-4442-B391-21577836ADB6}"/>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74" name="Freeform 24">
              <a:extLst>
                <a:ext uri="{FF2B5EF4-FFF2-40B4-BE49-F238E27FC236}">
                  <a16:creationId xmlns:a16="http://schemas.microsoft.com/office/drawing/2014/main" id="{528A885C-2CBF-4BD1-B9FF-636AFFAB014F}"/>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75" name="Freeform 25">
              <a:extLst>
                <a:ext uri="{FF2B5EF4-FFF2-40B4-BE49-F238E27FC236}">
                  <a16:creationId xmlns:a16="http://schemas.microsoft.com/office/drawing/2014/main" id="{D160BC18-4C38-4154-AB89-66DA33C9DD1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76" name="Freeform 26">
              <a:extLst>
                <a:ext uri="{FF2B5EF4-FFF2-40B4-BE49-F238E27FC236}">
                  <a16:creationId xmlns:a16="http://schemas.microsoft.com/office/drawing/2014/main" id="{BB9E083C-7860-40C3-BBFB-1E09073D2951}"/>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35" name="Group 534">
            <a:extLst>
              <a:ext uri="{FF2B5EF4-FFF2-40B4-BE49-F238E27FC236}">
                <a16:creationId xmlns:a16="http://schemas.microsoft.com/office/drawing/2014/main" id="{1AFCCE96-7DAC-4712-BFB5-A4538061D379}"/>
              </a:ext>
            </a:extLst>
          </p:cNvPr>
          <p:cNvGrpSpPr/>
          <p:nvPr/>
        </p:nvGrpSpPr>
        <p:grpSpPr bwMode="black">
          <a:xfrm>
            <a:off x="7610329" y="2750491"/>
            <a:ext cx="556387" cy="346579"/>
            <a:chOff x="2481885" y="4360116"/>
            <a:chExt cx="558662" cy="360056"/>
          </a:xfrm>
          <a:solidFill>
            <a:srgbClr val="FFFFFF"/>
          </a:solidFill>
          <a:effectLst/>
        </p:grpSpPr>
        <p:sp>
          <p:nvSpPr>
            <p:cNvPr id="563" name="Freeform 21">
              <a:extLst>
                <a:ext uri="{FF2B5EF4-FFF2-40B4-BE49-F238E27FC236}">
                  <a16:creationId xmlns:a16="http://schemas.microsoft.com/office/drawing/2014/main" id="{BABE55F0-1AA8-457C-9816-0FF6B29F975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64" name="Freeform 22">
              <a:extLst>
                <a:ext uri="{FF2B5EF4-FFF2-40B4-BE49-F238E27FC236}">
                  <a16:creationId xmlns:a16="http://schemas.microsoft.com/office/drawing/2014/main" id="{38EF80F8-6A26-4587-8004-F1BBE24CE9DA}"/>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65" name="Freeform 23">
              <a:extLst>
                <a:ext uri="{FF2B5EF4-FFF2-40B4-BE49-F238E27FC236}">
                  <a16:creationId xmlns:a16="http://schemas.microsoft.com/office/drawing/2014/main" id="{155AC4DB-7503-4992-8A9D-54950EAD4A11}"/>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66" name="Freeform 24">
              <a:extLst>
                <a:ext uri="{FF2B5EF4-FFF2-40B4-BE49-F238E27FC236}">
                  <a16:creationId xmlns:a16="http://schemas.microsoft.com/office/drawing/2014/main" id="{4AA8C89D-F95F-42B1-9474-6C4CF521B1DA}"/>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67" name="Freeform 25">
              <a:extLst>
                <a:ext uri="{FF2B5EF4-FFF2-40B4-BE49-F238E27FC236}">
                  <a16:creationId xmlns:a16="http://schemas.microsoft.com/office/drawing/2014/main" id="{02B7AB98-F11D-4AC8-8AFC-B328E01E61A0}"/>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68" name="Freeform 26">
              <a:extLst>
                <a:ext uri="{FF2B5EF4-FFF2-40B4-BE49-F238E27FC236}">
                  <a16:creationId xmlns:a16="http://schemas.microsoft.com/office/drawing/2014/main" id="{B4164237-C42E-4F10-8954-9370CA118256}"/>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69" name="Freeform 27">
              <a:extLst>
                <a:ext uri="{FF2B5EF4-FFF2-40B4-BE49-F238E27FC236}">
                  <a16:creationId xmlns:a16="http://schemas.microsoft.com/office/drawing/2014/main" id="{20057164-ED0D-418B-8671-8BEF93375B08}"/>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36" name="Group 535">
            <a:extLst>
              <a:ext uri="{FF2B5EF4-FFF2-40B4-BE49-F238E27FC236}">
                <a16:creationId xmlns:a16="http://schemas.microsoft.com/office/drawing/2014/main" id="{C94B9149-1FC2-403D-A572-EB536B63FF8D}"/>
              </a:ext>
            </a:extLst>
          </p:cNvPr>
          <p:cNvGrpSpPr/>
          <p:nvPr/>
        </p:nvGrpSpPr>
        <p:grpSpPr bwMode="black">
          <a:xfrm>
            <a:off x="8620113" y="2834298"/>
            <a:ext cx="647186" cy="178964"/>
            <a:chOff x="6791943" y="4414224"/>
            <a:chExt cx="649833" cy="185924"/>
          </a:xfrm>
          <a:solidFill>
            <a:srgbClr val="FFFFFF"/>
          </a:solidFill>
          <a:effectLst/>
        </p:grpSpPr>
        <p:sp>
          <p:nvSpPr>
            <p:cNvPr id="557" name="Freeform 22">
              <a:extLst>
                <a:ext uri="{FF2B5EF4-FFF2-40B4-BE49-F238E27FC236}">
                  <a16:creationId xmlns:a16="http://schemas.microsoft.com/office/drawing/2014/main" id="{C9BAE71B-80B1-4FFF-BBAA-02C07882A214}"/>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58" name="Freeform 23">
              <a:extLst>
                <a:ext uri="{FF2B5EF4-FFF2-40B4-BE49-F238E27FC236}">
                  <a16:creationId xmlns:a16="http://schemas.microsoft.com/office/drawing/2014/main" id="{FA7961F0-088E-40A7-8BF9-6C9E79F23A5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59" name="Freeform 24">
              <a:extLst>
                <a:ext uri="{FF2B5EF4-FFF2-40B4-BE49-F238E27FC236}">
                  <a16:creationId xmlns:a16="http://schemas.microsoft.com/office/drawing/2014/main" id="{B39ED4CD-965F-42AD-906F-53F2766F51D2}"/>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60" name="Freeform 25">
              <a:extLst>
                <a:ext uri="{FF2B5EF4-FFF2-40B4-BE49-F238E27FC236}">
                  <a16:creationId xmlns:a16="http://schemas.microsoft.com/office/drawing/2014/main" id="{B971CE36-B191-46BE-8578-772EA87EE853}"/>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61" name="Freeform 26">
              <a:extLst>
                <a:ext uri="{FF2B5EF4-FFF2-40B4-BE49-F238E27FC236}">
                  <a16:creationId xmlns:a16="http://schemas.microsoft.com/office/drawing/2014/main" id="{2B042454-8A86-434A-A791-F244AF4CB675}"/>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62" name="Freeform 27">
              <a:extLst>
                <a:ext uri="{FF2B5EF4-FFF2-40B4-BE49-F238E27FC236}">
                  <a16:creationId xmlns:a16="http://schemas.microsoft.com/office/drawing/2014/main" id="{1C776E7D-CA53-47DA-943B-DEDAA4A0597C}"/>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37" name="Group 536">
            <a:extLst>
              <a:ext uri="{FF2B5EF4-FFF2-40B4-BE49-F238E27FC236}">
                <a16:creationId xmlns:a16="http://schemas.microsoft.com/office/drawing/2014/main" id="{C259D0EF-6823-4327-9633-FB580E3C7202}"/>
              </a:ext>
            </a:extLst>
          </p:cNvPr>
          <p:cNvGrpSpPr/>
          <p:nvPr/>
        </p:nvGrpSpPr>
        <p:grpSpPr bwMode="black">
          <a:xfrm>
            <a:off x="6454713" y="5405045"/>
            <a:ext cx="715639" cy="287487"/>
            <a:chOff x="7844547" y="4357855"/>
            <a:chExt cx="718565" cy="298667"/>
          </a:xfrm>
          <a:solidFill>
            <a:srgbClr val="FFFFFF"/>
          </a:solidFill>
          <a:effectLst/>
        </p:grpSpPr>
        <p:sp>
          <p:nvSpPr>
            <p:cNvPr id="553" name="Freeform 18">
              <a:extLst>
                <a:ext uri="{FF2B5EF4-FFF2-40B4-BE49-F238E27FC236}">
                  <a16:creationId xmlns:a16="http://schemas.microsoft.com/office/drawing/2014/main" id="{4C54A3ED-F7AF-44AC-83F8-A8EFE01D23A9}"/>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54" name="Freeform 20">
              <a:extLst>
                <a:ext uri="{FF2B5EF4-FFF2-40B4-BE49-F238E27FC236}">
                  <a16:creationId xmlns:a16="http://schemas.microsoft.com/office/drawing/2014/main" id="{D69DB50F-9F97-4429-ADC8-357CC7AC5F56}"/>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55" name="Freeform 21">
              <a:extLst>
                <a:ext uri="{FF2B5EF4-FFF2-40B4-BE49-F238E27FC236}">
                  <a16:creationId xmlns:a16="http://schemas.microsoft.com/office/drawing/2014/main" id="{F127C235-E9E0-4EAB-ACD5-06019711C4AD}"/>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56" name="Oval 555">
              <a:extLst>
                <a:ext uri="{FF2B5EF4-FFF2-40B4-BE49-F238E27FC236}">
                  <a16:creationId xmlns:a16="http://schemas.microsoft.com/office/drawing/2014/main" id="{D9FEE801-BFED-4DF1-81B4-D4547BC74889}"/>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38" name="Group 537">
            <a:extLst>
              <a:ext uri="{FF2B5EF4-FFF2-40B4-BE49-F238E27FC236}">
                <a16:creationId xmlns:a16="http://schemas.microsoft.com/office/drawing/2014/main" id="{7DD3985E-AB9E-4779-8EEC-B676D7AA91FE}"/>
              </a:ext>
            </a:extLst>
          </p:cNvPr>
          <p:cNvGrpSpPr/>
          <p:nvPr/>
        </p:nvGrpSpPr>
        <p:grpSpPr bwMode="black">
          <a:xfrm>
            <a:off x="8819255" y="4450733"/>
            <a:ext cx="448044" cy="177372"/>
            <a:chOff x="4491504" y="4454449"/>
            <a:chExt cx="449878" cy="184270"/>
          </a:xfrm>
          <a:solidFill>
            <a:srgbClr val="FFFFFF"/>
          </a:solidFill>
          <a:effectLst/>
        </p:grpSpPr>
        <p:sp>
          <p:nvSpPr>
            <p:cNvPr id="549" name="Freeform 22">
              <a:extLst>
                <a:ext uri="{FF2B5EF4-FFF2-40B4-BE49-F238E27FC236}">
                  <a16:creationId xmlns:a16="http://schemas.microsoft.com/office/drawing/2014/main" id="{B2224BE3-4BBD-425A-9035-F99191E8271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50" name="Freeform 23">
              <a:extLst>
                <a:ext uri="{FF2B5EF4-FFF2-40B4-BE49-F238E27FC236}">
                  <a16:creationId xmlns:a16="http://schemas.microsoft.com/office/drawing/2014/main" id="{11D014E0-0D68-4CE1-83F9-9DFE463E11C0}"/>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51" name="Freeform 24">
              <a:extLst>
                <a:ext uri="{FF2B5EF4-FFF2-40B4-BE49-F238E27FC236}">
                  <a16:creationId xmlns:a16="http://schemas.microsoft.com/office/drawing/2014/main" id="{DDC91589-EE83-4B90-9A6E-1886BBAA6BE8}"/>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52" name="Freeform 25">
              <a:extLst>
                <a:ext uri="{FF2B5EF4-FFF2-40B4-BE49-F238E27FC236}">
                  <a16:creationId xmlns:a16="http://schemas.microsoft.com/office/drawing/2014/main" id="{993825BC-14F9-4B0B-9A0C-FD6CF8291E2C}"/>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39" name="Group 538">
            <a:extLst>
              <a:ext uri="{FF2B5EF4-FFF2-40B4-BE49-F238E27FC236}">
                <a16:creationId xmlns:a16="http://schemas.microsoft.com/office/drawing/2014/main" id="{A38AB862-5A9E-4BD6-BD50-EB93BF4CFAD0}"/>
              </a:ext>
            </a:extLst>
          </p:cNvPr>
          <p:cNvGrpSpPr/>
          <p:nvPr/>
        </p:nvGrpSpPr>
        <p:grpSpPr bwMode="black">
          <a:xfrm>
            <a:off x="6505985" y="3348036"/>
            <a:ext cx="619135" cy="198952"/>
            <a:chOff x="3467068" y="4450074"/>
            <a:chExt cx="621665" cy="206687"/>
          </a:xfrm>
          <a:solidFill>
            <a:srgbClr val="FFFFFF"/>
          </a:solidFill>
          <a:effectLst/>
        </p:grpSpPr>
        <p:sp>
          <p:nvSpPr>
            <p:cNvPr id="543" name="Freeform 23">
              <a:extLst>
                <a:ext uri="{FF2B5EF4-FFF2-40B4-BE49-F238E27FC236}">
                  <a16:creationId xmlns:a16="http://schemas.microsoft.com/office/drawing/2014/main" id="{8C2A3776-0F5D-4836-B3EF-2DD53983D4A5}"/>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44" name="Freeform 24">
              <a:extLst>
                <a:ext uri="{FF2B5EF4-FFF2-40B4-BE49-F238E27FC236}">
                  <a16:creationId xmlns:a16="http://schemas.microsoft.com/office/drawing/2014/main" id="{0EC83F08-359C-4399-83A8-8954CE9C4B7F}"/>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45" name="Freeform 25">
              <a:extLst>
                <a:ext uri="{FF2B5EF4-FFF2-40B4-BE49-F238E27FC236}">
                  <a16:creationId xmlns:a16="http://schemas.microsoft.com/office/drawing/2014/main" id="{F3A1C95C-677F-4323-9F76-105725F0B064}"/>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46" name="Freeform 26">
              <a:extLst>
                <a:ext uri="{FF2B5EF4-FFF2-40B4-BE49-F238E27FC236}">
                  <a16:creationId xmlns:a16="http://schemas.microsoft.com/office/drawing/2014/main" id="{2CB8C4B2-0B86-4FA9-AA24-895389C1B40F}"/>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47" name="Freeform 27">
              <a:extLst>
                <a:ext uri="{FF2B5EF4-FFF2-40B4-BE49-F238E27FC236}">
                  <a16:creationId xmlns:a16="http://schemas.microsoft.com/office/drawing/2014/main" id="{EA7B2C27-457A-4E13-9E7B-0AE880EFB81A}"/>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48" name="Freeform 28">
              <a:extLst>
                <a:ext uri="{FF2B5EF4-FFF2-40B4-BE49-F238E27FC236}">
                  <a16:creationId xmlns:a16="http://schemas.microsoft.com/office/drawing/2014/main" id="{FDF04D32-BD2B-41D4-B5FE-A6FC270985D6}"/>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grpSp>
        <p:nvGrpSpPr>
          <p:cNvPr id="540" name="Group 539">
            <a:extLst>
              <a:ext uri="{FF2B5EF4-FFF2-40B4-BE49-F238E27FC236}">
                <a16:creationId xmlns:a16="http://schemas.microsoft.com/office/drawing/2014/main" id="{9ED9DB66-5225-41C1-845E-7FB5F2508C61}"/>
              </a:ext>
            </a:extLst>
          </p:cNvPr>
          <p:cNvGrpSpPr/>
          <p:nvPr/>
        </p:nvGrpSpPr>
        <p:grpSpPr bwMode="black">
          <a:xfrm>
            <a:off x="8656898" y="3308654"/>
            <a:ext cx="610401" cy="277715"/>
            <a:chOff x="8669045" y="5484723"/>
            <a:chExt cx="612897" cy="288514"/>
          </a:xfrm>
          <a:solidFill>
            <a:srgbClr val="FFFFFF"/>
          </a:solidFill>
          <a:effectLst/>
        </p:grpSpPr>
        <p:sp>
          <p:nvSpPr>
            <p:cNvPr id="541" name="Freeform 16">
              <a:extLst>
                <a:ext uri="{FF2B5EF4-FFF2-40B4-BE49-F238E27FC236}">
                  <a16:creationId xmlns:a16="http://schemas.microsoft.com/office/drawing/2014/main" id="{4FD71389-583B-45C6-92CE-BF651944EAD3}"/>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542" name="Freeform 17">
              <a:extLst>
                <a:ext uri="{FF2B5EF4-FFF2-40B4-BE49-F238E27FC236}">
                  <a16:creationId xmlns:a16="http://schemas.microsoft.com/office/drawing/2014/main" id="{A7CA4929-9661-43C5-82A3-9DAFE7DA662E}"/>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sp>
        <p:nvSpPr>
          <p:cNvPr id="2" name="Title 1">
            <a:extLst>
              <a:ext uri="{FF2B5EF4-FFF2-40B4-BE49-F238E27FC236}">
                <a16:creationId xmlns:a16="http://schemas.microsoft.com/office/drawing/2014/main" id="{BDD485FC-254D-4369-A8B8-6288C3714DD0}"/>
              </a:ext>
            </a:extLst>
          </p:cNvPr>
          <p:cNvSpPr>
            <a:spLocks noGrp="1"/>
          </p:cNvSpPr>
          <p:nvPr>
            <p:ph type="title"/>
          </p:nvPr>
        </p:nvSpPr>
        <p:spPr>
          <a:xfrm>
            <a:off x="1972360" y="1196979"/>
            <a:ext cx="8524050" cy="914938"/>
          </a:xfrm>
        </p:spPr>
        <p:txBody>
          <a:bodyPr/>
          <a:lstStyle/>
          <a:p>
            <a:pPr algn="ctr"/>
            <a:r>
              <a:rPr lang="en-US" dirty="0">
                <a:latin typeface="+mn-lt"/>
              </a:rPr>
              <a:t>Thank You</a:t>
            </a:r>
          </a:p>
        </p:txBody>
      </p:sp>
      <p:grpSp>
        <p:nvGrpSpPr>
          <p:cNvPr id="262" name="Group 261">
            <a:extLst>
              <a:ext uri="{FF2B5EF4-FFF2-40B4-BE49-F238E27FC236}">
                <a16:creationId xmlns:a16="http://schemas.microsoft.com/office/drawing/2014/main" id="{096C0B5A-EBAC-47FC-9B5E-5E2895464775}"/>
              </a:ext>
            </a:extLst>
          </p:cNvPr>
          <p:cNvGrpSpPr/>
          <p:nvPr/>
        </p:nvGrpSpPr>
        <p:grpSpPr>
          <a:xfrm>
            <a:off x="6297571" y="4472277"/>
            <a:ext cx="1023748" cy="155829"/>
            <a:chOff x="6297571" y="4472277"/>
            <a:chExt cx="1023748" cy="155829"/>
          </a:xfrm>
        </p:grpSpPr>
        <p:sp>
          <p:nvSpPr>
            <p:cNvPr id="263" name="Freeform 20">
              <a:extLst>
                <a:ext uri="{FF2B5EF4-FFF2-40B4-BE49-F238E27FC236}">
                  <a16:creationId xmlns:a16="http://schemas.microsoft.com/office/drawing/2014/main" id="{A9A3A06C-51D0-48F7-AFA7-0DE8CC98CE3C}"/>
                </a:ext>
              </a:extLst>
            </p:cNvPr>
            <p:cNvSpPr>
              <a:spLocks/>
            </p:cNvSpPr>
            <p:nvPr/>
          </p:nvSpPr>
          <p:spPr bwMode="black">
            <a:xfrm>
              <a:off x="6646155" y="4472277"/>
              <a:ext cx="99488" cy="15582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264" name="Freeform 17">
              <a:extLst>
                <a:ext uri="{FF2B5EF4-FFF2-40B4-BE49-F238E27FC236}">
                  <a16:creationId xmlns:a16="http://schemas.microsoft.com/office/drawing/2014/main" id="{B724E973-88CA-4BD2-95DC-E714564FD246}"/>
                </a:ext>
              </a:extLst>
            </p:cNvPr>
            <p:cNvSpPr>
              <a:spLocks noEditPoints="1"/>
            </p:cNvSpPr>
            <p:nvPr/>
          </p:nvSpPr>
          <p:spPr bwMode="black">
            <a:xfrm>
              <a:off x="6297571" y="4481243"/>
              <a:ext cx="128279" cy="146862"/>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265" name="Freeform 18">
              <a:extLst>
                <a:ext uri="{FF2B5EF4-FFF2-40B4-BE49-F238E27FC236}">
                  <a16:creationId xmlns:a16="http://schemas.microsoft.com/office/drawing/2014/main" id="{2362A1AA-BB8F-4B3B-B8BB-4B1CE5A01E22}"/>
                </a:ext>
              </a:extLst>
            </p:cNvPr>
            <p:cNvSpPr>
              <a:spLocks noEditPoints="1"/>
            </p:cNvSpPr>
            <p:nvPr/>
          </p:nvSpPr>
          <p:spPr bwMode="black">
            <a:xfrm>
              <a:off x="6437366" y="4517726"/>
              <a:ext cx="91491" cy="110379"/>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266" name="Freeform 19">
              <a:extLst>
                <a:ext uri="{FF2B5EF4-FFF2-40B4-BE49-F238E27FC236}">
                  <a16:creationId xmlns:a16="http://schemas.microsoft.com/office/drawing/2014/main" id="{98E4B03D-02BA-4691-AF38-668875B0CE28}"/>
                </a:ext>
              </a:extLst>
            </p:cNvPr>
            <p:cNvSpPr>
              <a:spLocks/>
            </p:cNvSpPr>
            <p:nvPr/>
          </p:nvSpPr>
          <p:spPr bwMode="black">
            <a:xfrm>
              <a:off x="6552209" y="4520509"/>
              <a:ext cx="95969" cy="107596"/>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267" name="Freeform 21">
              <a:extLst>
                <a:ext uri="{FF2B5EF4-FFF2-40B4-BE49-F238E27FC236}">
                  <a16:creationId xmlns:a16="http://schemas.microsoft.com/office/drawing/2014/main" id="{607ED25F-A17E-419E-8996-9EFD052879F0}"/>
                </a:ext>
              </a:extLst>
            </p:cNvPr>
            <p:cNvSpPr>
              <a:spLocks/>
            </p:cNvSpPr>
            <p:nvPr/>
          </p:nvSpPr>
          <p:spPr bwMode="black">
            <a:xfrm>
              <a:off x="6837877" y="4519891"/>
              <a:ext cx="96609" cy="108214"/>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268" name="Freeform 22">
              <a:extLst>
                <a:ext uri="{FF2B5EF4-FFF2-40B4-BE49-F238E27FC236}">
                  <a16:creationId xmlns:a16="http://schemas.microsoft.com/office/drawing/2014/main" id="{1C80A0E1-61FD-4380-8F9E-C04464567F5A}"/>
                </a:ext>
              </a:extLst>
            </p:cNvPr>
            <p:cNvSpPr>
              <a:spLocks/>
            </p:cNvSpPr>
            <p:nvPr/>
          </p:nvSpPr>
          <p:spPr bwMode="black">
            <a:xfrm>
              <a:off x="7017375" y="4517726"/>
              <a:ext cx="155559" cy="110380"/>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269" name="Freeform 23">
              <a:extLst>
                <a:ext uri="{FF2B5EF4-FFF2-40B4-BE49-F238E27FC236}">
                  <a16:creationId xmlns:a16="http://schemas.microsoft.com/office/drawing/2014/main" id="{2532A1CD-1E8B-4229-94BF-48E022312070}"/>
                </a:ext>
              </a:extLst>
            </p:cNvPr>
            <p:cNvSpPr>
              <a:spLocks noEditPoints="1"/>
            </p:cNvSpPr>
            <p:nvPr/>
          </p:nvSpPr>
          <p:spPr bwMode="black">
            <a:xfrm>
              <a:off x="7178645" y="4517726"/>
              <a:ext cx="98848" cy="110379"/>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270" name="Rectangle 24">
              <a:extLst>
                <a:ext uri="{FF2B5EF4-FFF2-40B4-BE49-F238E27FC236}">
                  <a16:creationId xmlns:a16="http://schemas.microsoft.com/office/drawing/2014/main" id="{D6924E33-9267-43B7-AB54-6DCEED29FB08}"/>
                </a:ext>
              </a:extLst>
            </p:cNvPr>
            <p:cNvSpPr>
              <a:spLocks noChangeArrowheads="1"/>
            </p:cNvSpPr>
            <p:nvPr/>
          </p:nvSpPr>
          <p:spPr bwMode="black">
            <a:xfrm>
              <a:off x="7296367" y="4472277"/>
              <a:ext cx="24952" cy="155828"/>
            </a:xfrm>
            <a:prstGeom prst="rect">
              <a:avLst/>
            </a:pr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grpSp>
    </p:spTree>
    <p:extLst>
      <p:ext uri="{BB962C8B-B14F-4D97-AF65-F5344CB8AC3E}">
        <p14:creationId xmlns:p14="http://schemas.microsoft.com/office/powerpoint/2010/main" val="109228399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0A235-DF11-459A-8574-B8351D39C376}"/>
              </a:ext>
            </a:extLst>
          </p:cNvPr>
          <p:cNvSpPr>
            <a:spLocks noGrp="1"/>
          </p:cNvSpPr>
          <p:nvPr>
            <p:ph type="title"/>
          </p:nvPr>
        </p:nvSpPr>
        <p:spPr>
          <a:xfrm>
            <a:off x="485296" y="1517408"/>
            <a:ext cx="10752076" cy="1314437"/>
          </a:xfrm>
        </p:spPr>
        <p:txBody>
          <a:bodyPr/>
          <a:lstStyle/>
          <a:p>
            <a:r>
              <a:rPr lang="en-CA" dirty="0"/>
              <a:t>Q&amp;A + Follow up Discussion on </a:t>
            </a:r>
            <a:br>
              <a:rPr lang="en-CA" dirty="0"/>
            </a:br>
            <a:r>
              <a:rPr lang="en-CA" dirty="0"/>
              <a:t>Azure DevOps</a:t>
            </a:r>
          </a:p>
        </p:txBody>
      </p:sp>
      <p:sp>
        <p:nvSpPr>
          <p:cNvPr id="3" name="Text Placeholder 2">
            <a:extLst>
              <a:ext uri="{FF2B5EF4-FFF2-40B4-BE49-F238E27FC236}">
                <a16:creationId xmlns:a16="http://schemas.microsoft.com/office/drawing/2014/main" id="{4F0D59E4-D3E1-4E19-BC3D-7742908B7EB4}"/>
              </a:ext>
            </a:extLst>
          </p:cNvPr>
          <p:cNvSpPr>
            <a:spLocks noGrp="1"/>
          </p:cNvSpPr>
          <p:nvPr>
            <p:ph type="body" sz="quarter" idx="12"/>
          </p:nvPr>
        </p:nvSpPr>
        <p:spPr>
          <a:xfrm>
            <a:off x="443522" y="4429278"/>
            <a:ext cx="9590081" cy="1047839"/>
          </a:xfrm>
        </p:spPr>
        <p:txBody>
          <a:bodyPr/>
          <a:lstStyle/>
          <a:p>
            <a:endParaRPr lang="en-US" sz="2400" dirty="0"/>
          </a:p>
          <a:p>
            <a:r>
              <a:rPr lang="en-US" sz="2400" b="1" dirty="0"/>
              <a:t>Meeting Pod 1 Topic: Azure DevOps </a:t>
            </a:r>
            <a:endParaRPr lang="en-US" sz="2400" dirty="0"/>
          </a:p>
          <a:p>
            <a:r>
              <a:rPr lang="en-US" sz="2400" dirty="0"/>
              <a:t>Today’s Meeting Pod 1 	=&gt;	12:50-13:50 </a:t>
            </a:r>
            <a:br>
              <a:rPr lang="en-US" sz="2400" dirty="0"/>
            </a:br>
            <a:r>
              <a:rPr lang="en-US" sz="2400" dirty="0"/>
              <a:t>Tomorrow Meeting Pod 1 	=&gt;	9:30 – 10:30AM </a:t>
            </a:r>
          </a:p>
          <a:p>
            <a:endParaRPr lang="en-CA" sz="3200" b="1" i="1" dirty="0">
              <a:solidFill>
                <a:srgbClr val="FF0000"/>
              </a:solidFill>
            </a:endParaRPr>
          </a:p>
          <a:p>
            <a:endParaRPr lang="en-CA" sz="2400" dirty="0"/>
          </a:p>
        </p:txBody>
      </p:sp>
      <p:pic>
        <p:nvPicPr>
          <p:cNvPr id="5" name="Picture 4">
            <a:extLst>
              <a:ext uri="{FF2B5EF4-FFF2-40B4-BE49-F238E27FC236}">
                <a16:creationId xmlns:a16="http://schemas.microsoft.com/office/drawing/2014/main" id="{6119C7A4-B614-48A8-8614-376DA1EAFA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1538" y="4162680"/>
            <a:ext cx="4235152" cy="2215612"/>
          </a:xfrm>
          <a:prstGeom prst="rect">
            <a:avLst/>
          </a:prstGeom>
        </p:spPr>
      </p:pic>
    </p:spTree>
    <p:extLst>
      <p:ext uri="{BB962C8B-B14F-4D97-AF65-F5344CB8AC3E}">
        <p14:creationId xmlns:p14="http://schemas.microsoft.com/office/powerpoint/2010/main" val="318329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9D09BD-4832-4E91-AF4C-36E81952D2DF}"/>
              </a:ext>
            </a:extLst>
          </p:cNvPr>
          <p:cNvSpPr>
            <a:spLocks noGrp="1"/>
          </p:cNvSpPr>
          <p:nvPr>
            <p:ph type="body" sz="quarter" idx="10"/>
          </p:nvPr>
        </p:nvSpPr>
        <p:spPr>
          <a:xfrm>
            <a:off x="446087" y="1142881"/>
            <a:ext cx="11567160" cy="3016210"/>
          </a:xfrm>
        </p:spPr>
        <p:txBody>
          <a:bodyPr/>
          <a:lstStyle/>
          <a:p>
            <a:r>
              <a:rPr lang="en-CA" b="1" dirty="0">
                <a:hlinkClick r:id="rId3"/>
              </a:rPr>
              <a:t>Azure DevOps Documentation</a:t>
            </a:r>
            <a:endParaRPr lang="en-CA" b="1" dirty="0"/>
          </a:p>
          <a:p>
            <a:r>
              <a:rPr lang="en-CA" b="1" dirty="0">
                <a:hlinkClick r:id="rId4"/>
              </a:rPr>
              <a:t>Introducing Azure DevOps</a:t>
            </a:r>
            <a:endParaRPr lang="en-CA" b="1" dirty="0"/>
          </a:p>
          <a:p>
            <a:r>
              <a:rPr lang="en-CA" dirty="0">
                <a:hlinkClick r:id="rId5"/>
              </a:rPr>
              <a:t>Azure DevOps Hands-On Labs</a:t>
            </a:r>
            <a:endParaRPr lang="en-CA" dirty="0"/>
          </a:p>
          <a:p>
            <a:r>
              <a:rPr lang="en-CA" dirty="0">
                <a:hlinkClick r:id="rId6"/>
              </a:rPr>
              <a:t>Azure DevOps Demo Generator </a:t>
            </a:r>
            <a:endParaRPr lang="en-US" b="1" dirty="0">
              <a:hlinkClick r:id="rId7"/>
            </a:endParaRPr>
          </a:p>
          <a:p>
            <a:r>
              <a:rPr lang="en-US" b="1" dirty="0">
                <a:hlinkClick r:id="rId7"/>
              </a:rPr>
              <a:t>Best practices for using Azure Artifacts</a:t>
            </a:r>
            <a:endParaRPr lang="en-US" b="1" dirty="0"/>
          </a:p>
          <a:p>
            <a:r>
              <a:rPr lang="en-US" b="1" dirty="0">
                <a:hlinkClick r:id="rId8"/>
              </a:rPr>
              <a:t>Communicate package quality with release views</a:t>
            </a:r>
            <a:endParaRPr lang="en-US" b="1" dirty="0"/>
          </a:p>
          <a:p>
            <a:pPr marL="0" indent="0">
              <a:buNone/>
            </a:pPr>
            <a:endParaRPr lang="en-CA" dirty="0"/>
          </a:p>
        </p:txBody>
      </p:sp>
      <p:sp>
        <p:nvSpPr>
          <p:cNvPr id="3" name="Title 2">
            <a:extLst>
              <a:ext uri="{FF2B5EF4-FFF2-40B4-BE49-F238E27FC236}">
                <a16:creationId xmlns:a16="http://schemas.microsoft.com/office/drawing/2014/main" id="{07EDC86A-9D4E-4D51-A379-0FCD1AA89EBD}"/>
              </a:ext>
            </a:extLst>
          </p:cNvPr>
          <p:cNvSpPr>
            <a:spLocks noGrp="1"/>
          </p:cNvSpPr>
          <p:nvPr>
            <p:ph type="title"/>
          </p:nvPr>
        </p:nvSpPr>
        <p:spPr>
          <a:xfrm>
            <a:off x="434975" y="227014"/>
            <a:ext cx="11563350" cy="754061"/>
          </a:xfrm>
        </p:spPr>
        <p:txBody>
          <a:bodyPr/>
          <a:lstStyle/>
          <a:p>
            <a:r>
              <a:rPr lang="en-CA" dirty="0"/>
              <a:t>References</a:t>
            </a:r>
          </a:p>
        </p:txBody>
      </p:sp>
      <p:graphicFrame>
        <p:nvGraphicFramePr>
          <p:cNvPr id="4" name="Table 3">
            <a:extLst>
              <a:ext uri="{FF2B5EF4-FFF2-40B4-BE49-F238E27FC236}">
                <a16:creationId xmlns:a16="http://schemas.microsoft.com/office/drawing/2014/main" id="{333FDABE-21FA-4530-B0D7-E9799F794D2A}"/>
              </a:ext>
            </a:extLst>
          </p:cNvPr>
          <p:cNvGraphicFramePr>
            <a:graphicFrameLocks noGrp="1"/>
          </p:cNvGraphicFramePr>
          <p:nvPr>
            <p:extLst>
              <p:ext uri="{D42A27DB-BD31-4B8C-83A1-F6EECF244321}">
                <p14:modId xmlns:p14="http://schemas.microsoft.com/office/powerpoint/2010/main" val="1722535769"/>
              </p:ext>
            </p:extLst>
          </p:nvPr>
        </p:nvGraphicFramePr>
        <p:xfrm>
          <a:off x="2078952" y="4161328"/>
          <a:ext cx="8275396" cy="2447322"/>
        </p:xfrm>
        <a:graphic>
          <a:graphicData uri="http://schemas.openxmlformats.org/drawingml/2006/table">
            <a:tbl>
              <a:tblPr firstRow="1">
                <a:tableStyleId>{93296810-A885-4BE3-A3E7-6D5BEEA58F35}</a:tableStyleId>
              </a:tblPr>
              <a:tblGrid>
                <a:gridCol w="2566192">
                  <a:extLst>
                    <a:ext uri="{9D8B030D-6E8A-4147-A177-3AD203B41FA5}">
                      <a16:colId xmlns:a16="http://schemas.microsoft.com/office/drawing/2014/main" val="3449392211"/>
                    </a:ext>
                  </a:extLst>
                </a:gridCol>
                <a:gridCol w="5709204">
                  <a:extLst>
                    <a:ext uri="{9D8B030D-6E8A-4147-A177-3AD203B41FA5}">
                      <a16:colId xmlns:a16="http://schemas.microsoft.com/office/drawing/2014/main" val="3263803252"/>
                    </a:ext>
                  </a:extLst>
                </a:gridCol>
              </a:tblGrid>
              <a:tr h="336653">
                <a:tc>
                  <a:txBody>
                    <a:bodyPr/>
                    <a:lstStyle/>
                    <a:p>
                      <a:pPr algn="l"/>
                      <a:r>
                        <a:rPr lang="en-US" sz="1600" dirty="0">
                          <a:effectLst/>
                        </a:rPr>
                        <a:t>Area</a:t>
                      </a:r>
                      <a:endParaRPr lang="en-US" sz="1600" dirty="0">
                        <a:solidFill>
                          <a:schemeClr val="tx1"/>
                        </a:solidFill>
                        <a:effectLst/>
                      </a:endParaRPr>
                    </a:p>
                  </a:txBody>
                  <a:tcPr marL="60551" marR="60551" marT="48441" marB="48441" anchor="ctr"/>
                </a:tc>
                <a:tc>
                  <a:txBody>
                    <a:bodyPr/>
                    <a:lstStyle/>
                    <a:p>
                      <a:pPr algn="l"/>
                      <a:r>
                        <a:rPr lang="en-US" sz="1600" dirty="0">
                          <a:effectLst/>
                        </a:rPr>
                        <a:t>Destination URL</a:t>
                      </a:r>
                      <a:endParaRPr lang="en-US" sz="1600" dirty="0">
                        <a:solidFill>
                          <a:schemeClr val="tx1"/>
                        </a:solidFill>
                        <a:effectLst/>
                      </a:endParaRPr>
                    </a:p>
                  </a:txBody>
                  <a:tcPr marL="60551" marR="60551" marT="48441" marB="48441" anchor="ctr"/>
                </a:tc>
                <a:extLst>
                  <a:ext uri="{0D108BD9-81ED-4DB2-BD59-A6C34878D82A}">
                    <a16:rowId xmlns:a16="http://schemas.microsoft.com/office/drawing/2014/main" val="208793511"/>
                  </a:ext>
                </a:extLst>
              </a:tr>
              <a:tr h="355966">
                <a:tc>
                  <a:txBody>
                    <a:bodyPr/>
                    <a:lstStyle/>
                    <a:p>
                      <a:pPr algn="l"/>
                      <a:r>
                        <a:rPr lang="en-US" sz="1400" dirty="0">
                          <a:effectLst/>
                        </a:rPr>
                        <a:t>Azure DevOps</a:t>
                      </a:r>
                    </a:p>
                  </a:txBody>
                  <a:tcPr marL="60551" marR="60551" marT="48441" marB="48441" anchor="ctr"/>
                </a:tc>
                <a:tc>
                  <a:txBody>
                    <a:bodyPr/>
                    <a:lstStyle/>
                    <a:p>
                      <a:pPr algn="l"/>
                      <a:r>
                        <a:rPr lang="en-US" sz="1400" u="none" strike="noStrike" dirty="0">
                          <a:effectLst/>
                          <a:hlinkClick r:id="rId9"/>
                        </a:rPr>
                        <a:t>https://azure.microsoft.com/services/devops/</a:t>
                      </a:r>
                      <a:r>
                        <a:rPr lang="en-US" sz="1400" dirty="0">
                          <a:effectLst/>
                        </a:rPr>
                        <a:t> </a:t>
                      </a:r>
                    </a:p>
                  </a:txBody>
                  <a:tcPr marL="60551" marR="60551" marT="48441" marB="48441" anchor="ctr"/>
                </a:tc>
                <a:extLst>
                  <a:ext uri="{0D108BD9-81ED-4DB2-BD59-A6C34878D82A}">
                    <a16:rowId xmlns:a16="http://schemas.microsoft.com/office/drawing/2014/main" val="3697190535"/>
                  </a:ext>
                </a:extLst>
              </a:tr>
              <a:tr h="345604">
                <a:tc>
                  <a:txBody>
                    <a:bodyPr/>
                    <a:lstStyle/>
                    <a:p>
                      <a:pPr marL="0" algn="l" defTabSz="932742" rtl="0" eaLnBrk="1" latinLnBrk="0" hangingPunct="1"/>
                      <a:r>
                        <a:rPr lang="en-US" sz="1400" kern="1200" dirty="0">
                          <a:solidFill>
                            <a:schemeClr val="dk1"/>
                          </a:solidFill>
                          <a:effectLst/>
                          <a:latin typeface="+mn-lt"/>
                          <a:ea typeface="+mn-ea"/>
                          <a:cs typeface="+mn-cs"/>
                        </a:rPr>
                        <a:t>Azure Pipelines</a:t>
                      </a:r>
                    </a:p>
                  </a:txBody>
                  <a:tcPr marL="60551" marR="60551" marT="48441" marB="48441" anchor="ctr"/>
                </a:tc>
                <a:tc>
                  <a:txBody>
                    <a:bodyPr/>
                    <a:lstStyle/>
                    <a:p>
                      <a:pPr algn="l"/>
                      <a:r>
                        <a:rPr lang="en-US" sz="1400" u="none" strike="noStrike" dirty="0">
                          <a:effectLst/>
                          <a:hlinkClick r:id="rId10"/>
                        </a:rPr>
                        <a:t>https://azure.microsoft.com/services/devops/pipelines/</a:t>
                      </a:r>
                      <a:r>
                        <a:rPr lang="en-US" sz="1400" dirty="0">
                          <a:effectLst/>
                        </a:rPr>
                        <a:t> </a:t>
                      </a:r>
                    </a:p>
                  </a:txBody>
                  <a:tcPr marL="60551" marR="60551" marT="48441" marB="48441" anchor="ctr"/>
                </a:tc>
                <a:extLst>
                  <a:ext uri="{0D108BD9-81ED-4DB2-BD59-A6C34878D82A}">
                    <a16:rowId xmlns:a16="http://schemas.microsoft.com/office/drawing/2014/main" val="2920104357"/>
                  </a:ext>
                </a:extLst>
              </a:tr>
              <a:tr h="343903">
                <a:tc>
                  <a:txBody>
                    <a:bodyPr/>
                    <a:lstStyle/>
                    <a:p>
                      <a:pPr algn="l"/>
                      <a:r>
                        <a:rPr lang="en-US" sz="1400" dirty="0">
                          <a:effectLst/>
                        </a:rPr>
                        <a:t>Azure Boards</a:t>
                      </a:r>
                    </a:p>
                  </a:txBody>
                  <a:tcPr marL="60551" marR="60551" marT="48441" marB="48441" anchor="ctr"/>
                </a:tc>
                <a:tc>
                  <a:txBody>
                    <a:bodyPr/>
                    <a:lstStyle/>
                    <a:p>
                      <a:pPr algn="l"/>
                      <a:r>
                        <a:rPr lang="en-US" sz="1400" u="none" strike="noStrike" dirty="0">
                          <a:effectLst/>
                          <a:hlinkClick r:id="rId11"/>
                        </a:rPr>
                        <a:t>https://azure.microsoft.com/services/devops/boards/</a:t>
                      </a:r>
                      <a:r>
                        <a:rPr lang="en-US" sz="1400" dirty="0">
                          <a:effectLst/>
                        </a:rPr>
                        <a:t> </a:t>
                      </a:r>
                    </a:p>
                  </a:txBody>
                  <a:tcPr marL="60551" marR="60551" marT="48441" marB="48441" anchor="ctr"/>
                </a:tc>
                <a:extLst>
                  <a:ext uri="{0D108BD9-81ED-4DB2-BD59-A6C34878D82A}">
                    <a16:rowId xmlns:a16="http://schemas.microsoft.com/office/drawing/2014/main" val="1660545349"/>
                  </a:ext>
                </a:extLst>
              </a:tr>
              <a:tr h="343903">
                <a:tc>
                  <a:txBody>
                    <a:bodyPr/>
                    <a:lstStyle/>
                    <a:p>
                      <a:pPr algn="l"/>
                      <a:r>
                        <a:rPr lang="en-US" sz="1400" dirty="0">
                          <a:effectLst/>
                        </a:rPr>
                        <a:t>Azure Repos</a:t>
                      </a:r>
                    </a:p>
                  </a:txBody>
                  <a:tcPr marL="60551" marR="60551" marT="48441" marB="48441" anchor="ctr"/>
                </a:tc>
                <a:tc>
                  <a:txBody>
                    <a:bodyPr/>
                    <a:lstStyle/>
                    <a:p>
                      <a:pPr algn="l"/>
                      <a:r>
                        <a:rPr lang="en-US" sz="1400" u="none" strike="noStrike" dirty="0">
                          <a:effectLst/>
                          <a:hlinkClick r:id="rId12"/>
                        </a:rPr>
                        <a:t>https://azure.microsoft.com/services/devops/repos/</a:t>
                      </a:r>
                      <a:r>
                        <a:rPr lang="en-US" sz="1400" dirty="0">
                          <a:effectLst/>
                        </a:rPr>
                        <a:t> </a:t>
                      </a:r>
                    </a:p>
                  </a:txBody>
                  <a:tcPr marL="60551" marR="60551" marT="48441" marB="48441" anchor="ctr"/>
                </a:tc>
                <a:extLst>
                  <a:ext uri="{0D108BD9-81ED-4DB2-BD59-A6C34878D82A}">
                    <a16:rowId xmlns:a16="http://schemas.microsoft.com/office/drawing/2014/main" val="3016504427"/>
                  </a:ext>
                </a:extLst>
              </a:tr>
              <a:tr h="357306">
                <a:tc>
                  <a:txBody>
                    <a:bodyPr/>
                    <a:lstStyle/>
                    <a:p>
                      <a:pPr algn="l"/>
                      <a:r>
                        <a:rPr lang="en-US" sz="1400" dirty="0">
                          <a:effectLst/>
                        </a:rPr>
                        <a:t>Azure Artifacts</a:t>
                      </a:r>
                    </a:p>
                  </a:txBody>
                  <a:tcPr marL="60551" marR="60551" marT="48441" marB="48441" anchor="ctr"/>
                </a:tc>
                <a:tc>
                  <a:txBody>
                    <a:bodyPr/>
                    <a:lstStyle/>
                    <a:p>
                      <a:pPr algn="l"/>
                      <a:r>
                        <a:rPr lang="en-US" sz="1400" u="none" strike="noStrike" dirty="0">
                          <a:effectLst/>
                          <a:hlinkClick r:id="rId13"/>
                        </a:rPr>
                        <a:t>https://azure.microsoft.com/services/devops/artifacts/</a:t>
                      </a:r>
                      <a:r>
                        <a:rPr lang="en-US" sz="1400" dirty="0">
                          <a:effectLst/>
                        </a:rPr>
                        <a:t> </a:t>
                      </a:r>
                    </a:p>
                  </a:txBody>
                  <a:tcPr marL="60551" marR="60551" marT="48441" marB="48441" anchor="ctr"/>
                </a:tc>
                <a:extLst>
                  <a:ext uri="{0D108BD9-81ED-4DB2-BD59-A6C34878D82A}">
                    <a16:rowId xmlns:a16="http://schemas.microsoft.com/office/drawing/2014/main" val="3667705401"/>
                  </a:ext>
                </a:extLst>
              </a:tr>
              <a:tr h="359918">
                <a:tc>
                  <a:txBody>
                    <a:bodyPr/>
                    <a:lstStyle/>
                    <a:p>
                      <a:pPr algn="l"/>
                      <a:r>
                        <a:rPr lang="en-US" sz="1400" dirty="0">
                          <a:effectLst/>
                        </a:rPr>
                        <a:t>Azure Test Plans</a:t>
                      </a:r>
                    </a:p>
                  </a:txBody>
                  <a:tcPr marL="60551" marR="60551" marT="48441" marB="48441" anchor="ctr"/>
                </a:tc>
                <a:tc>
                  <a:txBody>
                    <a:bodyPr/>
                    <a:lstStyle/>
                    <a:p>
                      <a:pPr algn="l"/>
                      <a:r>
                        <a:rPr lang="en-US" sz="1400" u="none" strike="noStrike" dirty="0">
                          <a:effectLst/>
                          <a:hlinkClick r:id="rId14"/>
                        </a:rPr>
                        <a:t>https://azure.microsoft.com/services/devops/test-plans/</a:t>
                      </a:r>
                      <a:r>
                        <a:rPr lang="en-US" sz="1400" dirty="0">
                          <a:effectLst/>
                        </a:rPr>
                        <a:t> </a:t>
                      </a:r>
                    </a:p>
                  </a:txBody>
                  <a:tcPr marL="60551" marR="60551" marT="48441" marB="48441" anchor="ctr"/>
                </a:tc>
                <a:extLst>
                  <a:ext uri="{0D108BD9-81ED-4DB2-BD59-A6C34878D82A}">
                    <a16:rowId xmlns:a16="http://schemas.microsoft.com/office/drawing/2014/main" val="1458865446"/>
                  </a:ext>
                </a:extLst>
              </a:tr>
            </a:tbl>
          </a:graphicData>
        </a:graphic>
      </p:graphicFrame>
      <p:sp>
        <p:nvSpPr>
          <p:cNvPr id="18" name="Text Placeholder 7">
            <a:extLst>
              <a:ext uri="{FF2B5EF4-FFF2-40B4-BE49-F238E27FC236}">
                <a16:creationId xmlns:a16="http://schemas.microsoft.com/office/drawing/2014/main" id="{D541229D-579E-47FD-B65C-82D5C77A7528}"/>
              </a:ext>
            </a:extLst>
          </p:cNvPr>
          <p:cNvSpPr txBox="1">
            <a:spLocks/>
          </p:cNvSpPr>
          <p:nvPr/>
        </p:nvSpPr>
        <p:spPr>
          <a:xfrm>
            <a:off x="7797381" y="1175504"/>
            <a:ext cx="5118971" cy="2154436"/>
          </a:xfrm>
          <a:prstGeom prst="rect">
            <a:avLst/>
          </a:prstGeom>
        </p:spPr>
        <p:txBody>
          <a:bodyPr vert="horz" wrap="square" lIns="0" tIns="0" rIns="0" bIns="0" rtlCol="0">
            <a:spAutoFit/>
          </a:bodyPr>
          <a:lstStyle>
            <a:lvl1pPr marL="2857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800" b="0" i="0" kern="1200" spc="0" baseline="0">
                <a:solidFill>
                  <a:srgbClr val="000000"/>
                </a:solidFill>
                <a:latin typeface="+mj-lt"/>
                <a:ea typeface="+mn-ea"/>
                <a:cs typeface="+mn-cs"/>
              </a:defRPr>
            </a:lvl1pPr>
            <a:lvl2pPr marL="5143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800" kern="1200" spc="0" baseline="0">
                <a:solidFill>
                  <a:srgbClr val="000000"/>
                </a:solidFill>
                <a:latin typeface="+mn-lt"/>
                <a:ea typeface="+mn-ea"/>
                <a:cs typeface="+mn-cs"/>
              </a:defRPr>
            </a:lvl2pPr>
            <a:lvl3pPr marL="7429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800"/>
              </a:spcAft>
              <a:buFont typeface="Arial" panose="020B0604020202020204" pitchFamily="34" charset="0"/>
              <a:buNone/>
            </a:pPr>
            <a:r>
              <a:rPr lang="en-US" sz="2000" dirty="0">
                <a:solidFill>
                  <a:schemeClr val="accent6">
                    <a:lumMod val="75000"/>
                  </a:schemeClr>
                </a:solidFill>
                <a:latin typeface="+mn-lt"/>
              </a:rPr>
              <a:t>https://azure.com/devops</a:t>
            </a:r>
            <a:br>
              <a:rPr lang="en-US" sz="2000" dirty="0">
                <a:solidFill>
                  <a:schemeClr val="accent6">
                    <a:lumMod val="75000"/>
                  </a:schemeClr>
                </a:solidFill>
                <a:latin typeface="+mn-lt"/>
              </a:rPr>
            </a:br>
            <a:br>
              <a:rPr lang="en-US" sz="2000" dirty="0">
                <a:solidFill>
                  <a:schemeClr val="accent6">
                    <a:lumMod val="75000"/>
                  </a:schemeClr>
                </a:solidFill>
                <a:latin typeface="+mn-lt"/>
              </a:rPr>
            </a:br>
            <a:r>
              <a:rPr lang="en-US" sz="2000" dirty="0">
                <a:solidFill>
                  <a:schemeClr val="accent6">
                    <a:lumMod val="75000"/>
                  </a:schemeClr>
                </a:solidFill>
                <a:latin typeface="+mn-lt"/>
              </a:rPr>
              <a:t>@AzureDevOps</a:t>
            </a:r>
            <a:br>
              <a:rPr lang="en-US" sz="2000" dirty="0">
                <a:solidFill>
                  <a:schemeClr val="accent6">
                    <a:lumMod val="75000"/>
                  </a:schemeClr>
                </a:solidFill>
                <a:latin typeface="+mn-lt"/>
              </a:rPr>
            </a:br>
            <a:br>
              <a:rPr lang="en-US" sz="2000" dirty="0">
                <a:solidFill>
                  <a:schemeClr val="accent6">
                    <a:lumMod val="75000"/>
                  </a:schemeClr>
                </a:solidFill>
                <a:latin typeface="+mn-lt"/>
              </a:rPr>
            </a:br>
            <a:r>
              <a:rPr lang="en-US" sz="2000" dirty="0">
                <a:solidFill>
                  <a:schemeClr val="accent6">
                    <a:lumMod val="75000"/>
                  </a:schemeClr>
                </a:solidFill>
                <a:latin typeface="+mn-lt"/>
              </a:rPr>
              <a:t>https://aka.ms/AzureDevOpsForum</a:t>
            </a:r>
            <a:br>
              <a:rPr lang="en-US" sz="2000" dirty="0">
                <a:solidFill>
                  <a:schemeClr val="accent6">
                    <a:lumMod val="75000"/>
                  </a:schemeClr>
                </a:solidFill>
                <a:latin typeface="+mn-lt"/>
              </a:rPr>
            </a:br>
            <a:br>
              <a:rPr lang="en-US" sz="2000" dirty="0">
                <a:solidFill>
                  <a:schemeClr val="accent6">
                    <a:lumMod val="75000"/>
                  </a:schemeClr>
                </a:solidFill>
                <a:latin typeface="+mn-lt"/>
              </a:rPr>
            </a:br>
            <a:r>
              <a:rPr lang="en-US" sz="2000" dirty="0">
                <a:solidFill>
                  <a:schemeClr val="accent6">
                    <a:lumMod val="75000"/>
                  </a:schemeClr>
                </a:solidFill>
                <a:latin typeface="+mn-lt"/>
              </a:rPr>
              <a:t>https://aka.ms/DevOpsBlog/</a:t>
            </a:r>
          </a:p>
        </p:txBody>
      </p:sp>
      <p:grpSp>
        <p:nvGrpSpPr>
          <p:cNvPr id="19" name="Group 18">
            <a:extLst>
              <a:ext uri="{FF2B5EF4-FFF2-40B4-BE49-F238E27FC236}">
                <a16:creationId xmlns:a16="http://schemas.microsoft.com/office/drawing/2014/main" id="{D3231130-8F52-4D18-84A4-92160FEE43EE}"/>
              </a:ext>
              <a:ext uri="{C183D7F6-B498-43B3-948B-1728B52AA6E4}">
                <adec:decorative xmlns:adec="http://schemas.microsoft.com/office/drawing/2017/decorative" val="1"/>
              </a:ext>
            </a:extLst>
          </p:cNvPr>
          <p:cNvGrpSpPr/>
          <p:nvPr/>
        </p:nvGrpSpPr>
        <p:grpSpPr>
          <a:xfrm>
            <a:off x="7032789" y="1768233"/>
            <a:ext cx="433191" cy="403015"/>
            <a:chOff x="995982" y="3239142"/>
            <a:chExt cx="555298" cy="555298"/>
          </a:xfrm>
        </p:grpSpPr>
        <p:sp>
          <p:nvSpPr>
            <p:cNvPr id="20" name="Oval 19">
              <a:extLst>
                <a:ext uri="{FF2B5EF4-FFF2-40B4-BE49-F238E27FC236}">
                  <a16:creationId xmlns:a16="http://schemas.microsoft.com/office/drawing/2014/main" id="{236D8A8F-F18A-4B84-A030-280E13490BC7}"/>
                </a:ext>
              </a:extLst>
            </p:cNvPr>
            <p:cNvSpPr/>
            <p:nvPr/>
          </p:nvSpPr>
          <p:spPr bwMode="auto">
            <a:xfrm>
              <a:off x="995982" y="323914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Graphic 20">
              <a:extLst>
                <a:ext uri="{FF2B5EF4-FFF2-40B4-BE49-F238E27FC236}">
                  <a16:creationId xmlns:a16="http://schemas.microsoft.com/office/drawing/2014/main" id="{F70AEBBB-34C8-4358-82D2-210E25D21818}"/>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5074" y="3371297"/>
              <a:ext cx="367991" cy="299300"/>
            </a:xfrm>
            <a:prstGeom prst="rect">
              <a:avLst/>
            </a:prstGeom>
          </p:spPr>
        </p:pic>
      </p:grpSp>
      <p:grpSp>
        <p:nvGrpSpPr>
          <p:cNvPr id="22" name="Group 21">
            <a:extLst>
              <a:ext uri="{FF2B5EF4-FFF2-40B4-BE49-F238E27FC236}">
                <a16:creationId xmlns:a16="http://schemas.microsoft.com/office/drawing/2014/main" id="{5ACF2B40-876B-422A-89F1-AE6FF527A14F}"/>
              </a:ext>
              <a:ext uri="{C183D7F6-B498-43B3-948B-1728B52AA6E4}">
                <adec:decorative xmlns:adec="http://schemas.microsoft.com/office/drawing/2017/decorative" val="1"/>
              </a:ext>
            </a:extLst>
          </p:cNvPr>
          <p:cNvGrpSpPr/>
          <p:nvPr/>
        </p:nvGrpSpPr>
        <p:grpSpPr>
          <a:xfrm>
            <a:off x="7032789" y="1118068"/>
            <a:ext cx="433191" cy="403015"/>
            <a:chOff x="995982" y="2551005"/>
            <a:chExt cx="555298" cy="555298"/>
          </a:xfrm>
        </p:grpSpPr>
        <p:sp>
          <p:nvSpPr>
            <p:cNvPr id="23" name="Oval 22">
              <a:extLst>
                <a:ext uri="{FF2B5EF4-FFF2-40B4-BE49-F238E27FC236}">
                  <a16:creationId xmlns:a16="http://schemas.microsoft.com/office/drawing/2014/main" id="{DEE6871A-A531-4B49-BD3E-9EBDECCAC9EA}"/>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0726A446-E694-45FF-8F17-F9E3442B32FC}"/>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69461" y="2609901"/>
              <a:ext cx="408339" cy="437506"/>
            </a:xfrm>
            <a:prstGeom prst="rect">
              <a:avLst/>
            </a:prstGeom>
          </p:spPr>
        </p:pic>
      </p:grpSp>
      <p:grpSp>
        <p:nvGrpSpPr>
          <p:cNvPr id="25" name="Group 24">
            <a:extLst>
              <a:ext uri="{FF2B5EF4-FFF2-40B4-BE49-F238E27FC236}">
                <a16:creationId xmlns:a16="http://schemas.microsoft.com/office/drawing/2014/main" id="{61E4721C-1D22-4743-8728-38A339A1624C}"/>
              </a:ext>
              <a:ext uri="{C183D7F6-B498-43B3-948B-1728B52AA6E4}">
                <adec:decorative xmlns:adec="http://schemas.microsoft.com/office/drawing/2017/decorative" val="1"/>
              </a:ext>
            </a:extLst>
          </p:cNvPr>
          <p:cNvGrpSpPr/>
          <p:nvPr/>
        </p:nvGrpSpPr>
        <p:grpSpPr>
          <a:xfrm>
            <a:off x="7032789" y="2379645"/>
            <a:ext cx="433191" cy="403015"/>
            <a:chOff x="995982" y="3927279"/>
            <a:chExt cx="555298" cy="555298"/>
          </a:xfrm>
        </p:grpSpPr>
        <p:sp>
          <p:nvSpPr>
            <p:cNvPr id="26" name="Oval 25">
              <a:extLst>
                <a:ext uri="{FF2B5EF4-FFF2-40B4-BE49-F238E27FC236}">
                  <a16:creationId xmlns:a16="http://schemas.microsoft.com/office/drawing/2014/main" id="{4AA5C4A7-8374-42F7-B643-9008538B2512}"/>
                </a:ext>
              </a:extLst>
            </p:cNvPr>
            <p:cNvSpPr/>
            <p:nvPr/>
          </p:nvSpPr>
          <p:spPr bwMode="auto">
            <a:xfrm>
              <a:off x="995982" y="392727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Graphic 26">
              <a:extLst>
                <a:ext uri="{FF2B5EF4-FFF2-40B4-BE49-F238E27FC236}">
                  <a16:creationId xmlns:a16="http://schemas.microsoft.com/office/drawing/2014/main" id="{326A7877-59D9-4546-BE0F-8DFC20FC9C34}"/>
                </a:ext>
                <a:ext uri="{C183D7F6-B498-43B3-948B-1728B52AA6E4}">
                  <adec:decorative xmlns:adec="http://schemas.microsoft.com/office/drawing/2017/decorative" val="1"/>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25167" y="4069011"/>
              <a:ext cx="307413" cy="328614"/>
            </a:xfrm>
            <a:prstGeom prst="rect">
              <a:avLst/>
            </a:prstGeom>
          </p:spPr>
        </p:pic>
      </p:grpSp>
      <p:grpSp>
        <p:nvGrpSpPr>
          <p:cNvPr id="28" name="Group 27">
            <a:extLst>
              <a:ext uri="{FF2B5EF4-FFF2-40B4-BE49-F238E27FC236}">
                <a16:creationId xmlns:a16="http://schemas.microsoft.com/office/drawing/2014/main" id="{CDDDB36E-C315-4B53-A536-9FA717BDBF9D}"/>
              </a:ext>
              <a:ext uri="{C183D7F6-B498-43B3-948B-1728B52AA6E4}">
                <adec:decorative xmlns:adec="http://schemas.microsoft.com/office/drawing/2017/decorative" val="1"/>
              </a:ext>
            </a:extLst>
          </p:cNvPr>
          <p:cNvGrpSpPr/>
          <p:nvPr/>
        </p:nvGrpSpPr>
        <p:grpSpPr>
          <a:xfrm>
            <a:off x="7044832" y="2977089"/>
            <a:ext cx="433191" cy="403015"/>
            <a:chOff x="995982" y="4615416"/>
            <a:chExt cx="555298" cy="555298"/>
          </a:xfrm>
        </p:grpSpPr>
        <p:sp>
          <p:nvSpPr>
            <p:cNvPr id="29" name="Oval 28">
              <a:extLst>
                <a:ext uri="{FF2B5EF4-FFF2-40B4-BE49-F238E27FC236}">
                  <a16:creationId xmlns:a16="http://schemas.microsoft.com/office/drawing/2014/main" id="{4A215A76-ED6A-4191-8F9D-05FE7568D013}"/>
                </a:ext>
              </a:extLst>
            </p:cNvPr>
            <p:cNvSpPr/>
            <p:nvPr/>
          </p:nvSpPr>
          <p:spPr bwMode="auto">
            <a:xfrm>
              <a:off x="995982" y="461541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128">
              <a:extLst>
                <a:ext uri="{FF2B5EF4-FFF2-40B4-BE49-F238E27FC236}">
                  <a16:creationId xmlns:a16="http://schemas.microsoft.com/office/drawing/2014/main" id="{40833C3D-6B32-4AEC-8CD2-30DFD897AB0E}"/>
                </a:ext>
              </a:extLst>
            </p:cNvPr>
            <p:cNvSpPr>
              <a:spLocks noEditPoints="1"/>
            </p:cNvSpPr>
            <p:nvPr/>
          </p:nvSpPr>
          <p:spPr bwMode="black">
            <a:xfrm>
              <a:off x="1099901" y="4727106"/>
              <a:ext cx="354619" cy="312183"/>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797979"/>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13799050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1">
            <a:extLst>
              <a:ext uri="{FF2B5EF4-FFF2-40B4-BE49-F238E27FC236}">
                <a16:creationId xmlns:a16="http://schemas.microsoft.com/office/drawing/2014/main" id="{64F0D853-A83F-4F7B-8343-72AED408F52A}"/>
              </a:ext>
            </a:extLst>
          </p:cNvPr>
          <p:cNvSpPr txBox="1">
            <a:spLocks/>
          </p:cNvSpPr>
          <p:nvPr/>
        </p:nvSpPr>
        <p:spPr>
          <a:xfrm>
            <a:off x="6339423" y="1142881"/>
            <a:ext cx="5706138" cy="4950073"/>
          </a:xfrm>
          <a:prstGeom prst="rect">
            <a:avLst/>
          </a:prstGeom>
        </p:spPr>
        <p:txBody>
          <a:bodyPr vert="horz" wrap="square" lIns="0" tIns="0" rIns="0" bIns="0" rtlCol="0">
            <a:spAutoFit/>
          </a:bodyPr>
          <a:lstStyle>
            <a:lvl1pPr marL="2857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800" b="0" i="0" kern="1200" spc="0" baseline="0">
                <a:solidFill>
                  <a:srgbClr val="000000"/>
                </a:solidFill>
                <a:latin typeface="+mj-lt"/>
                <a:ea typeface="+mn-ea"/>
                <a:cs typeface="+mn-cs"/>
              </a:defRPr>
            </a:lvl1pPr>
            <a:lvl2pPr marL="5143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800" kern="1200" spc="0" baseline="0">
                <a:solidFill>
                  <a:srgbClr val="000000"/>
                </a:solidFill>
                <a:latin typeface="+mn-lt"/>
                <a:ea typeface="+mn-ea"/>
                <a:cs typeface="+mn-cs"/>
              </a:defRPr>
            </a:lvl2pPr>
            <a:lvl3pPr marL="7429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1600" b="1" dirty="0"/>
              <a:t>Azure DevOps Resource Center</a:t>
            </a:r>
            <a:br>
              <a:rPr lang="en-CA" sz="1600" b="1" dirty="0"/>
            </a:br>
            <a:r>
              <a:rPr lang="en-CA" sz="1600" b="1" dirty="0">
                <a:hlinkClick r:id="rId3"/>
              </a:rPr>
              <a:t>https://bit.ly/2H4L2Ys</a:t>
            </a:r>
            <a:endParaRPr lang="en-CA" sz="1600" b="1" dirty="0"/>
          </a:p>
          <a:p>
            <a:r>
              <a:rPr lang="en-CA" sz="1600" b="1" dirty="0"/>
              <a:t>Run your Azure Pipeline in a Container</a:t>
            </a:r>
            <a:br>
              <a:rPr lang="en-CA" sz="1600" b="1" dirty="0"/>
            </a:br>
            <a:r>
              <a:rPr lang="en-CA" sz="1600" b="1" dirty="0">
                <a:hlinkClick r:id="rId4"/>
              </a:rPr>
              <a:t>https://bit.ly/2TL4DhV</a:t>
            </a:r>
            <a:endParaRPr lang="en-CA" sz="1600" b="1" dirty="0"/>
          </a:p>
          <a:p>
            <a:r>
              <a:rPr lang="en-CA" sz="1600" dirty="0"/>
              <a:t>Using YAML to Define your Azure Pipeline</a:t>
            </a:r>
            <a:br>
              <a:rPr lang="en-CA" sz="1600" dirty="0"/>
            </a:br>
            <a:r>
              <a:rPr lang="en-CA" sz="1600" dirty="0">
                <a:hlinkClick r:id="rId5"/>
              </a:rPr>
              <a:t>https://bit.ly/2M144O6</a:t>
            </a:r>
            <a:endParaRPr lang="en-CA" sz="1600" dirty="0"/>
          </a:p>
          <a:p>
            <a:r>
              <a:rPr lang="en-CA" sz="1600" dirty="0"/>
              <a:t>To Learn More About YAML</a:t>
            </a:r>
            <a:br>
              <a:rPr lang="en-CA" sz="1600" dirty="0"/>
            </a:br>
            <a:r>
              <a:rPr lang="en-CA" sz="1600" dirty="0">
                <a:hlinkClick r:id="rId6"/>
              </a:rPr>
              <a:t>https://bit.ly/2zWrRuk</a:t>
            </a:r>
            <a:endParaRPr lang="en-CA" sz="1600" dirty="0"/>
          </a:p>
          <a:p>
            <a:r>
              <a:rPr lang="en-US" sz="1600" b="1" dirty="0"/>
              <a:t>For Details About Building GitHub Repositories</a:t>
            </a:r>
            <a:br>
              <a:rPr lang="en-US" sz="1600" b="1" dirty="0"/>
            </a:br>
            <a:r>
              <a:rPr lang="en-US" sz="1600" b="1" dirty="0">
                <a:hlinkClick r:id="rId7"/>
              </a:rPr>
              <a:t>https://bit.ly/2M3rC4O</a:t>
            </a:r>
            <a:endParaRPr lang="en-US" sz="1600" b="1" dirty="0"/>
          </a:p>
          <a:p>
            <a:r>
              <a:rPr lang="en-US" sz="1600" dirty="0"/>
              <a:t>** Azure Pipelines .NET Core Sample (GitHub) **</a:t>
            </a:r>
            <a:br>
              <a:rPr lang="en-US" sz="1600" b="1" dirty="0"/>
            </a:br>
            <a:r>
              <a:rPr lang="en-CA" sz="1600" dirty="0">
                <a:hlinkClick r:id="rId8"/>
              </a:rPr>
              <a:t>https://bit.ly/2ADJbE2</a:t>
            </a:r>
            <a:endParaRPr lang="en-CA" sz="1600" dirty="0"/>
          </a:p>
          <a:p>
            <a:r>
              <a:rPr lang="en-CA" sz="1600" b="1" dirty="0"/>
              <a:t>** Azure Pipelines Ignite Demos (GitHub) ** </a:t>
            </a:r>
            <a:br>
              <a:rPr lang="en-CA" sz="1600" dirty="0"/>
            </a:br>
            <a:r>
              <a:rPr lang="en-CA" sz="1600" dirty="0">
                <a:hlinkClick r:id="rId9"/>
              </a:rPr>
              <a:t>https://bit.ly/2skpxZf</a:t>
            </a:r>
            <a:r>
              <a:rPr lang="en-CA" sz="1600" dirty="0"/>
              <a:t> </a:t>
            </a:r>
          </a:p>
          <a:p>
            <a:endParaRPr lang="en-CA" sz="1600" dirty="0"/>
          </a:p>
        </p:txBody>
      </p:sp>
      <p:sp>
        <p:nvSpPr>
          <p:cNvPr id="2" name="Text Placeholder 1">
            <a:extLst>
              <a:ext uri="{FF2B5EF4-FFF2-40B4-BE49-F238E27FC236}">
                <a16:creationId xmlns:a16="http://schemas.microsoft.com/office/drawing/2014/main" id="{C99D09BD-4832-4E91-AF4C-36E81952D2DF}"/>
              </a:ext>
            </a:extLst>
          </p:cNvPr>
          <p:cNvSpPr>
            <a:spLocks noGrp="1"/>
          </p:cNvSpPr>
          <p:nvPr>
            <p:ph type="body" sz="quarter" idx="10"/>
          </p:nvPr>
        </p:nvSpPr>
        <p:spPr>
          <a:xfrm>
            <a:off x="446087" y="1142881"/>
            <a:ext cx="5706138" cy="4980851"/>
          </a:xfrm>
        </p:spPr>
        <p:txBody>
          <a:bodyPr/>
          <a:lstStyle/>
          <a:p>
            <a:r>
              <a:rPr lang="en-CA" sz="1600" b="1" dirty="0"/>
              <a:t>Azure DevOps Documentation</a:t>
            </a:r>
            <a:br>
              <a:rPr lang="en-CA" sz="1600" b="1" dirty="0"/>
            </a:br>
            <a:r>
              <a:rPr lang="en-CA" sz="1600" b="1" dirty="0">
                <a:hlinkClick r:id="rId10"/>
              </a:rPr>
              <a:t>https://bit.ly/2AEP0kS</a:t>
            </a:r>
            <a:endParaRPr lang="en-CA" sz="1600" b="1" dirty="0"/>
          </a:p>
          <a:p>
            <a:r>
              <a:rPr lang="en-CA" sz="1600" b="1" dirty="0"/>
              <a:t>Introducing Azure DevOps</a:t>
            </a:r>
            <a:br>
              <a:rPr lang="en-CA" sz="1600" b="1" dirty="0"/>
            </a:br>
            <a:r>
              <a:rPr lang="en-CA" sz="1600" b="1" dirty="0">
                <a:hlinkClick r:id="rId11"/>
              </a:rPr>
              <a:t>https://bit.ly/2x2SfQr</a:t>
            </a:r>
            <a:endParaRPr lang="en-CA" sz="1600" b="1" dirty="0"/>
          </a:p>
          <a:p>
            <a:r>
              <a:rPr lang="en-CA" sz="1600" b="1" dirty="0"/>
              <a:t>Azure Pipelines</a:t>
            </a:r>
            <a:br>
              <a:rPr lang="en-CA" sz="1600" b="1" dirty="0"/>
            </a:br>
            <a:r>
              <a:rPr lang="en-CA" sz="1600" b="1" dirty="0">
                <a:hlinkClick r:id="rId12"/>
              </a:rPr>
              <a:t>https://bit.ly/2ADSuUN</a:t>
            </a:r>
            <a:r>
              <a:rPr lang="en-CA" sz="1600" b="1" dirty="0"/>
              <a:t> </a:t>
            </a:r>
          </a:p>
          <a:p>
            <a:r>
              <a:rPr lang="en-CA" sz="1600" dirty="0"/>
              <a:t>Azure DevOps Hands-On Labs</a:t>
            </a:r>
            <a:br>
              <a:rPr lang="en-CA" sz="1600" dirty="0"/>
            </a:br>
            <a:r>
              <a:rPr lang="en-CA" sz="1600" dirty="0">
                <a:hlinkClick r:id="rId13"/>
              </a:rPr>
              <a:t>https://bit.ly/2shIJXE</a:t>
            </a:r>
            <a:endParaRPr lang="en-CA" sz="1600" dirty="0"/>
          </a:p>
          <a:p>
            <a:r>
              <a:rPr lang="en-CA" sz="1600" dirty="0"/>
              <a:t>Azure DevOps Demo Generator </a:t>
            </a:r>
            <a:br>
              <a:rPr lang="en-CA" sz="1600" dirty="0"/>
            </a:br>
            <a:r>
              <a:rPr lang="en-CA" sz="1600" dirty="0">
                <a:hlinkClick r:id="rId14"/>
              </a:rPr>
              <a:t>https://bit.ly/2CZFElp</a:t>
            </a:r>
            <a:endParaRPr lang="en-CA" sz="1600" dirty="0"/>
          </a:p>
          <a:p>
            <a:r>
              <a:rPr lang="en-US" sz="1600" b="1" dirty="0"/>
              <a:t>Best practices for using Azure Artifacts</a:t>
            </a:r>
            <a:br>
              <a:rPr lang="en-US" sz="1600" b="1" dirty="0"/>
            </a:br>
            <a:r>
              <a:rPr lang="en-US" sz="1600" b="1" dirty="0">
                <a:hlinkClick r:id="rId15"/>
              </a:rPr>
              <a:t>https://bit.ly/2SLO7Ox</a:t>
            </a:r>
            <a:endParaRPr lang="en-US" sz="1600" b="1" dirty="0"/>
          </a:p>
          <a:p>
            <a:r>
              <a:rPr lang="en-US" sz="1600" b="1" dirty="0"/>
              <a:t>Communicate package quality with release views</a:t>
            </a:r>
            <a:br>
              <a:rPr lang="en-US" sz="1600" b="1" dirty="0"/>
            </a:br>
            <a:r>
              <a:rPr lang="en-CA" sz="1600" dirty="0">
                <a:hlinkClick r:id="rId16"/>
              </a:rPr>
              <a:t>https://bit.ly/2FnkLSv</a:t>
            </a:r>
            <a:endParaRPr lang="en-CA" sz="1600" dirty="0"/>
          </a:p>
          <a:p>
            <a:endParaRPr lang="en-CA" dirty="0"/>
          </a:p>
        </p:txBody>
      </p:sp>
      <p:sp>
        <p:nvSpPr>
          <p:cNvPr id="3" name="Title 2">
            <a:extLst>
              <a:ext uri="{FF2B5EF4-FFF2-40B4-BE49-F238E27FC236}">
                <a16:creationId xmlns:a16="http://schemas.microsoft.com/office/drawing/2014/main" id="{07EDC86A-9D4E-4D51-A379-0FCD1AA89EBD}"/>
              </a:ext>
            </a:extLst>
          </p:cNvPr>
          <p:cNvSpPr>
            <a:spLocks noGrp="1"/>
          </p:cNvSpPr>
          <p:nvPr>
            <p:ph type="title"/>
          </p:nvPr>
        </p:nvSpPr>
        <p:spPr>
          <a:xfrm>
            <a:off x="434975" y="227014"/>
            <a:ext cx="11563350" cy="754061"/>
          </a:xfrm>
        </p:spPr>
        <p:txBody>
          <a:bodyPr/>
          <a:lstStyle/>
          <a:p>
            <a:r>
              <a:rPr lang="en-US" dirty="0"/>
              <a:t>Azure DevOps Community Meetup Reference Material</a:t>
            </a:r>
            <a:endParaRPr lang="en-CA" dirty="0"/>
          </a:p>
        </p:txBody>
      </p:sp>
      <p:sp>
        <p:nvSpPr>
          <p:cNvPr id="18" name="Text Placeholder 7">
            <a:extLst>
              <a:ext uri="{FF2B5EF4-FFF2-40B4-BE49-F238E27FC236}">
                <a16:creationId xmlns:a16="http://schemas.microsoft.com/office/drawing/2014/main" id="{D541229D-579E-47FD-B65C-82D5C77A7528}"/>
              </a:ext>
            </a:extLst>
          </p:cNvPr>
          <p:cNvSpPr txBox="1">
            <a:spLocks/>
          </p:cNvSpPr>
          <p:nvPr/>
        </p:nvSpPr>
        <p:spPr>
          <a:xfrm>
            <a:off x="3147724" y="6028847"/>
            <a:ext cx="2846909" cy="738664"/>
          </a:xfrm>
          <a:prstGeom prst="rect">
            <a:avLst/>
          </a:prstGeom>
        </p:spPr>
        <p:txBody>
          <a:bodyPr vert="horz" wrap="square" lIns="0" tIns="0" rIns="0" bIns="0" rtlCol="0">
            <a:spAutoFit/>
          </a:bodyPr>
          <a:lstStyle>
            <a:lvl1pPr marL="2857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800" b="0" i="0" kern="1200" spc="0" baseline="0">
                <a:solidFill>
                  <a:srgbClr val="000000"/>
                </a:solidFill>
                <a:latin typeface="+mj-lt"/>
                <a:ea typeface="+mn-ea"/>
                <a:cs typeface="+mn-cs"/>
              </a:defRPr>
            </a:lvl1pPr>
            <a:lvl2pPr marL="5143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800" kern="1200" spc="0" baseline="0">
                <a:solidFill>
                  <a:srgbClr val="000000"/>
                </a:solidFill>
                <a:latin typeface="+mn-lt"/>
                <a:ea typeface="+mn-ea"/>
                <a:cs typeface="+mn-cs"/>
              </a:defRPr>
            </a:lvl2pPr>
            <a:lvl3pPr marL="7429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800"/>
              </a:spcAft>
              <a:buFont typeface="Arial" panose="020B0604020202020204" pitchFamily="34" charset="0"/>
              <a:buNone/>
            </a:pPr>
            <a:r>
              <a:rPr lang="en-US" sz="1600" dirty="0">
                <a:solidFill>
                  <a:schemeClr val="accent6">
                    <a:lumMod val="75000"/>
                  </a:schemeClr>
                </a:solidFill>
                <a:latin typeface="+mn-lt"/>
              </a:rPr>
              <a:t>https://azure.com/devops</a:t>
            </a:r>
            <a:br>
              <a:rPr lang="en-US" sz="1600" dirty="0">
                <a:solidFill>
                  <a:schemeClr val="accent6">
                    <a:lumMod val="75000"/>
                  </a:schemeClr>
                </a:solidFill>
                <a:latin typeface="+mn-lt"/>
              </a:rPr>
            </a:br>
            <a:br>
              <a:rPr lang="en-US" sz="1600" dirty="0">
                <a:solidFill>
                  <a:schemeClr val="accent6">
                    <a:lumMod val="75000"/>
                  </a:schemeClr>
                </a:solidFill>
                <a:latin typeface="+mn-lt"/>
              </a:rPr>
            </a:br>
            <a:r>
              <a:rPr lang="en-US" sz="1600" dirty="0">
                <a:solidFill>
                  <a:schemeClr val="accent6">
                    <a:lumMod val="75000"/>
                  </a:schemeClr>
                </a:solidFill>
                <a:latin typeface="+mn-lt"/>
              </a:rPr>
              <a:t>@</a:t>
            </a:r>
            <a:r>
              <a:rPr lang="en-US" sz="1600" dirty="0" err="1">
                <a:solidFill>
                  <a:schemeClr val="accent6">
                    <a:lumMod val="75000"/>
                  </a:schemeClr>
                </a:solidFill>
                <a:latin typeface="+mn-lt"/>
              </a:rPr>
              <a:t>AzureDevOps</a:t>
            </a:r>
            <a:endParaRPr lang="en-US" sz="1600" dirty="0">
              <a:solidFill>
                <a:schemeClr val="accent6">
                  <a:lumMod val="75000"/>
                </a:schemeClr>
              </a:solidFill>
              <a:latin typeface="+mn-lt"/>
            </a:endParaRPr>
          </a:p>
        </p:txBody>
      </p:sp>
      <p:grpSp>
        <p:nvGrpSpPr>
          <p:cNvPr id="19" name="Group 18">
            <a:extLst>
              <a:ext uri="{FF2B5EF4-FFF2-40B4-BE49-F238E27FC236}">
                <a16:creationId xmlns:a16="http://schemas.microsoft.com/office/drawing/2014/main" id="{D3231130-8F52-4D18-84A4-92160FEE43EE}"/>
              </a:ext>
              <a:ext uri="{C183D7F6-B498-43B3-948B-1728B52AA6E4}">
                <adec:decorative xmlns:adec="http://schemas.microsoft.com/office/drawing/2017/decorative" val="1"/>
              </a:ext>
            </a:extLst>
          </p:cNvPr>
          <p:cNvGrpSpPr/>
          <p:nvPr/>
        </p:nvGrpSpPr>
        <p:grpSpPr>
          <a:xfrm>
            <a:off x="2603976" y="6471044"/>
            <a:ext cx="376900" cy="334281"/>
            <a:chOff x="995982" y="3239142"/>
            <a:chExt cx="555298" cy="555298"/>
          </a:xfrm>
        </p:grpSpPr>
        <p:sp>
          <p:nvSpPr>
            <p:cNvPr id="20" name="Oval 19">
              <a:extLst>
                <a:ext uri="{FF2B5EF4-FFF2-40B4-BE49-F238E27FC236}">
                  <a16:creationId xmlns:a16="http://schemas.microsoft.com/office/drawing/2014/main" id="{236D8A8F-F18A-4B84-A030-280E13490BC7}"/>
                </a:ext>
              </a:extLst>
            </p:cNvPr>
            <p:cNvSpPr/>
            <p:nvPr/>
          </p:nvSpPr>
          <p:spPr bwMode="auto">
            <a:xfrm>
              <a:off x="995982" y="323914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Graphic 20">
              <a:extLst>
                <a:ext uri="{FF2B5EF4-FFF2-40B4-BE49-F238E27FC236}">
                  <a16:creationId xmlns:a16="http://schemas.microsoft.com/office/drawing/2014/main" id="{F70AEBBB-34C8-4358-82D2-210E25D21818}"/>
                </a:ext>
                <a:ext uri="{C183D7F6-B498-43B3-948B-1728B52AA6E4}">
                  <adec:decorative xmlns:adec="http://schemas.microsoft.com/office/drawing/2017/decorative" val="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05074" y="3371297"/>
              <a:ext cx="367991" cy="299300"/>
            </a:xfrm>
            <a:prstGeom prst="rect">
              <a:avLst/>
            </a:prstGeom>
          </p:spPr>
        </p:pic>
      </p:grpSp>
      <p:grpSp>
        <p:nvGrpSpPr>
          <p:cNvPr id="22" name="Group 21">
            <a:extLst>
              <a:ext uri="{FF2B5EF4-FFF2-40B4-BE49-F238E27FC236}">
                <a16:creationId xmlns:a16="http://schemas.microsoft.com/office/drawing/2014/main" id="{5ACF2B40-876B-422A-89F1-AE6FF527A14F}"/>
              </a:ext>
              <a:ext uri="{C183D7F6-B498-43B3-948B-1728B52AA6E4}">
                <adec:decorative xmlns:adec="http://schemas.microsoft.com/office/drawing/2017/decorative" val="1"/>
              </a:ext>
            </a:extLst>
          </p:cNvPr>
          <p:cNvGrpSpPr/>
          <p:nvPr/>
        </p:nvGrpSpPr>
        <p:grpSpPr>
          <a:xfrm>
            <a:off x="2599678" y="5975250"/>
            <a:ext cx="376900" cy="334281"/>
            <a:chOff x="995982" y="2551005"/>
            <a:chExt cx="555298" cy="555298"/>
          </a:xfrm>
        </p:grpSpPr>
        <p:sp>
          <p:nvSpPr>
            <p:cNvPr id="23" name="Oval 22">
              <a:extLst>
                <a:ext uri="{FF2B5EF4-FFF2-40B4-BE49-F238E27FC236}">
                  <a16:creationId xmlns:a16="http://schemas.microsoft.com/office/drawing/2014/main" id="{DEE6871A-A531-4B49-BD3E-9EBDECCAC9EA}"/>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0726A446-E694-45FF-8F17-F9E3442B32FC}"/>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69461" y="2609901"/>
              <a:ext cx="408339" cy="437506"/>
            </a:xfrm>
            <a:prstGeom prst="rect">
              <a:avLst/>
            </a:prstGeom>
          </p:spPr>
        </p:pic>
      </p:grpSp>
      <p:grpSp>
        <p:nvGrpSpPr>
          <p:cNvPr id="25" name="Group 24">
            <a:extLst>
              <a:ext uri="{FF2B5EF4-FFF2-40B4-BE49-F238E27FC236}">
                <a16:creationId xmlns:a16="http://schemas.microsoft.com/office/drawing/2014/main" id="{61E4721C-1D22-4743-8728-38A339A1624C}"/>
              </a:ext>
              <a:ext uri="{C183D7F6-B498-43B3-948B-1728B52AA6E4}">
                <adec:decorative xmlns:adec="http://schemas.microsoft.com/office/drawing/2017/decorative" val="1"/>
              </a:ext>
            </a:extLst>
          </p:cNvPr>
          <p:cNvGrpSpPr/>
          <p:nvPr/>
        </p:nvGrpSpPr>
        <p:grpSpPr>
          <a:xfrm>
            <a:off x="6096939" y="6012173"/>
            <a:ext cx="376900" cy="334281"/>
            <a:chOff x="995982" y="3927279"/>
            <a:chExt cx="555298" cy="555298"/>
          </a:xfrm>
        </p:grpSpPr>
        <p:sp>
          <p:nvSpPr>
            <p:cNvPr id="26" name="Oval 25">
              <a:extLst>
                <a:ext uri="{FF2B5EF4-FFF2-40B4-BE49-F238E27FC236}">
                  <a16:creationId xmlns:a16="http://schemas.microsoft.com/office/drawing/2014/main" id="{4AA5C4A7-8374-42F7-B643-9008538B2512}"/>
                </a:ext>
              </a:extLst>
            </p:cNvPr>
            <p:cNvSpPr/>
            <p:nvPr/>
          </p:nvSpPr>
          <p:spPr bwMode="auto">
            <a:xfrm>
              <a:off x="995982" y="392727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Graphic 26">
              <a:extLst>
                <a:ext uri="{FF2B5EF4-FFF2-40B4-BE49-F238E27FC236}">
                  <a16:creationId xmlns:a16="http://schemas.microsoft.com/office/drawing/2014/main" id="{326A7877-59D9-4546-BE0F-8DFC20FC9C34}"/>
                </a:ext>
                <a:ext uri="{C183D7F6-B498-43B3-948B-1728B52AA6E4}">
                  <adec:decorative xmlns:adec="http://schemas.microsoft.com/office/drawing/2017/decorative" val="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125167" y="4069011"/>
              <a:ext cx="307413" cy="328614"/>
            </a:xfrm>
            <a:prstGeom prst="rect">
              <a:avLst/>
            </a:prstGeom>
          </p:spPr>
        </p:pic>
      </p:grpSp>
      <p:grpSp>
        <p:nvGrpSpPr>
          <p:cNvPr id="28" name="Group 27">
            <a:extLst>
              <a:ext uri="{FF2B5EF4-FFF2-40B4-BE49-F238E27FC236}">
                <a16:creationId xmlns:a16="http://schemas.microsoft.com/office/drawing/2014/main" id="{CDDDB36E-C315-4B53-A536-9FA717BDBF9D}"/>
              </a:ext>
              <a:ext uri="{C183D7F6-B498-43B3-948B-1728B52AA6E4}">
                <adec:decorative xmlns:adec="http://schemas.microsoft.com/office/drawing/2017/decorative" val="1"/>
              </a:ext>
            </a:extLst>
          </p:cNvPr>
          <p:cNvGrpSpPr/>
          <p:nvPr/>
        </p:nvGrpSpPr>
        <p:grpSpPr>
          <a:xfrm>
            <a:off x="6096939" y="6471043"/>
            <a:ext cx="376900" cy="334281"/>
            <a:chOff x="995982" y="4615416"/>
            <a:chExt cx="555298" cy="555298"/>
          </a:xfrm>
        </p:grpSpPr>
        <p:sp>
          <p:nvSpPr>
            <p:cNvPr id="29" name="Oval 28">
              <a:extLst>
                <a:ext uri="{FF2B5EF4-FFF2-40B4-BE49-F238E27FC236}">
                  <a16:creationId xmlns:a16="http://schemas.microsoft.com/office/drawing/2014/main" id="{4A215A76-ED6A-4191-8F9D-05FE7568D013}"/>
                </a:ext>
              </a:extLst>
            </p:cNvPr>
            <p:cNvSpPr/>
            <p:nvPr/>
          </p:nvSpPr>
          <p:spPr bwMode="auto">
            <a:xfrm>
              <a:off x="995982" y="461541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128">
              <a:extLst>
                <a:ext uri="{FF2B5EF4-FFF2-40B4-BE49-F238E27FC236}">
                  <a16:creationId xmlns:a16="http://schemas.microsoft.com/office/drawing/2014/main" id="{40833C3D-6B32-4AEC-8CD2-30DFD897AB0E}"/>
                </a:ext>
              </a:extLst>
            </p:cNvPr>
            <p:cNvSpPr>
              <a:spLocks noEditPoints="1"/>
            </p:cNvSpPr>
            <p:nvPr/>
          </p:nvSpPr>
          <p:spPr bwMode="black">
            <a:xfrm>
              <a:off x="1099901" y="4727106"/>
              <a:ext cx="354619" cy="312183"/>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797979"/>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sp>
        <p:nvSpPr>
          <p:cNvPr id="32" name="Text Placeholder 7">
            <a:extLst>
              <a:ext uri="{FF2B5EF4-FFF2-40B4-BE49-F238E27FC236}">
                <a16:creationId xmlns:a16="http://schemas.microsoft.com/office/drawing/2014/main" id="{B72DD880-9D8E-4339-AA56-BD0DA4033C57}"/>
              </a:ext>
            </a:extLst>
          </p:cNvPr>
          <p:cNvSpPr txBox="1">
            <a:spLocks/>
          </p:cNvSpPr>
          <p:nvPr/>
        </p:nvSpPr>
        <p:spPr>
          <a:xfrm>
            <a:off x="6710999" y="6028847"/>
            <a:ext cx="5118971" cy="738664"/>
          </a:xfrm>
          <a:prstGeom prst="rect">
            <a:avLst/>
          </a:prstGeom>
        </p:spPr>
        <p:txBody>
          <a:bodyPr vert="horz" wrap="square" lIns="0" tIns="0" rIns="0" bIns="0" rtlCol="0">
            <a:spAutoFit/>
          </a:bodyPr>
          <a:lstStyle>
            <a:lvl1pPr marL="2857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800" b="0" i="0" kern="1200" spc="0" baseline="0">
                <a:solidFill>
                  <a:srgbClr val="000000"/>
                </a:solidFill>
                <a:latin typeface="+mj-lt"/>
                <a:ea typeface="+mn-ea"/>
                <a:cs typeface="+mn-cs"/>
              </a:defRPr>
            </a:lvl1pPr>
            <a:lvl2pPr marL="5143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800" kern="1200" spc="0" baseline="0">
                <a:solidFill>
                  <a:srgbClr val="000000"/>
                </a:solidFill>
                <a:latin typeface="+mn-lt"/>
                <a:ea typeface="+mn-ea"/>
                <a:cs typeface="+mn-cs"/>
              </a:defRPr>
            </a:lvl2pPr>
            <a:lvl3pPr marL="7429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800"/>
              </a:spcAft>
              <a:buFont typeface="Arial" panose="020B0604020202020204" pitchFamily="34" charset="0"/>
              <a:buNone/>
            </a:pPr>
            <a:r>
              <a:rPr lang="en-US" sz="1600" dirty="0">
                <a:solidFill>
                  <a:schemeClr val="accent6">
                    <a:lumMod val="75000"/>
                  </a:schemeClr>
                </a:solidFill>
                <a:latin typeface="+mn-lt"/>
              </a:rPr>
              <a:t>https://aka.ms/AzureDevOpsForum</a:t>
            </a:r>
            <a:br>
              <a:rPr lang="en-US" sz="1600" dirty="0">
                <a:solidFill>
                  <a:schemeClr val="accent6">
                    <a:lumMod val="75000"/>
                  </a:schemeClr>
                </a:solidFill>
                <a:latin typeface="+mn-lt"/>
              </a:rPr>
            </a:br>
            <a:br>
              <a:rPr lang="en-US" sz="1600" dirty="0">
                <a:solidFill>
                  <a:schemeClr val="accent6">
                    <a:lumMod val="75000"/>
                  </a:schemeClr>
                </a:solidFill>
                <a:latin typeface="+mn-lt"/>
              </a:rPr>
            </a:br>
            <a:r>
              <a:rPr lang="en-US" sz="1600" dirty="0">
                <a:solidFill>
                  <a:schemeClr val="accent6">
                    <a:lumMod val="75000"/>
                  </a:schemeClr>
                </a:solidFill>
                <a:latin typeface="+mn-lt"/>
              </a:rPr>
              <a:t>https://aka.ms/DevOpsBlog/</a:t>
            </a:r>
          </a:p>
        </p:txBody>
      </p:sp>
    </p:spTree>
    <p:extLst>
      <p:ext uri="{BB962C8B-B14F-4D97-AF65-F5344CB8AC3E}">
        <p14:creationId xmlns:p14="http://schemas.microsoft.com/office/powerpoint/2010/main" val="339527163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t>Azure DevOps Services Pricing</a:t>
            </a:r>
            <a:endParaRPr lang="en-US" dirty="0"/>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34975" y="1765282"/>
            <a:ext cx="3701411" cy="4193558"/>
          </a:xfrm>
          <a:ln>
            <a:solidFill>
              <a:srgbClr val="0078D7"/>
            </a:solidFill>
          </a:ln>
        </p:spPr>
        <p:txBody>
          <a:bodyPr lIns="108000" tIns="144000" rIns="108000"/>
          <a:lstStyle/>
          <a:p>
            <a:r>
              <a:rPr lang="en-GB" sz="3600" b="0" dirty="0">
                <a:latin typeface="+mj-lt"/>
              </a:rPr>
              <a:t>Free</a:t>
            </a:r>
            <a:endParaRPr lang="en-GB" b="0" dirty="0">
              <a:latin typeface="+mj-lt"/>
            </a:endParaRPr>
          </a:p>
          <a:p>
            <a:r>
              <a:rPr lang="en-GB" b="0" dirty="0">
                <a:solidFill>
                  <a:schemeClr val="tx1"/>
                </a:solidFill>
                <a:latin typeface="+mj-lt"/>
              </a:rPr>
              <a:t>Unlimited users and build time</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10 parallel jobs with unlimited minutes for CI/CD </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367211" y="1765282"/>
            <a:ext cx="3695700" cy="4193558"/>
          </a:xfrm>
          <a:ln>
            <a:solidFill>
              <a:srgbClr val="0078D7"/>
            </a:solidFill>
          </a:ln>
        </p:spPr>
        <p:txBody>
          <a:bodyPr lIns="108000" tIns="144000" rIns="108000"/>
          <a:lstStyle/>
          <a:p>
            <a:r>
              <a:rPr lang="en-GB" sz="3600" b="0" dirty="0">
                <a:latin typeface="+mj-lt"/>
              </a:rPr>
              <a:t>Free</a:t>
            </a:r>
          </a:p>
          <a:p>
            <a:r>
              <a:rPr lang="en-GB" b="0" dirty="0">
                <a:solidFill>
                  <a:schemeClr val="tx1"/>
                </a:solidFill>
                <a:latin typeface="+mj-lt"/>
              </a:rPr>
              <a:t>Start free with up to 5 users</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 </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7800" indent="-177800">
              <a:buFont typeface="Arial" panose="020B0604020202020204" pitchFamily="34" charset="0"/>
              <a:buChar char="•"/>
            </a:pPr>
            <a:r>
              <a:rPr lang="en-GB" b="0" dirty="0">
                <a:solidFill>
                  <a:schemeClr val="tx1"/>
                </a:solidFill>
                <a:latin typeface="+mj-lt"/>
              </a:rPr>
              <a:t>Azure Artifacts</a:t>
            </a:r>
            <a:r>
              <a:rPr lang="en-GB" b="0" dirty="0">
                <a:solidFill>
                  <a:schemeClr val="tx1"/>
                </a:solidFill>
              </a:rPr>
              <a:t>: package management</a:t>
            </a:r>
          </a:p>
          <a:p>
            <a:pPr marL="177800" indent="-177800">
              <a:buFont typeface="Arial" panose="020B0604020202020204" pitchFamily="34" charset="0"/>
              <a:buChar char="•"/>
            </a:pPr>
            <a:r>
              <a:rPr lang="en-GB" b="0" dirty="0">
                <a:solidFill>
                  <a:schemeClr val="tx1"/>
                </a:solidFill>
              </a:rPr>
              <a:t>Unlimited stakeholders </a:t>
            </a:r>
            <a:endParaRPr lang="en-US" dirty="0"/>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297546" y="1765285"/>
            <a:ext cx="3695700" cy="4193558"/>
          </a:xfrm>
          <a:ln>
            <a:solidFill>
              <a:srgbClr val="0078D7"/>
            </a:solidFill>
          </a:ln>
        </p:spPr>
        <p:txBody>
          <a:bodyPr lIns="108000" tIns="144000" rIns="108000">
            <a:noAutofit/>
          </a:bodyPr>
          <a:lstStyle/>
          <a:p>
            <a:r>
              <a:rPr lang="en-GB" sz="2800" b="0" dirty="0">
                <a:latin typeface="+mj-lt"/>
              </a:rPr>
              <a:t>Starts at </a:t>
            </a:r>
            <a:r>
              <a:rPr lang="en-GB" sz="3600" b="0" dirty="0">
                <a:latin typeface="+mj-lt"/>
              </a:rPr>
              <a:t>$6</a:t>
            </a:r>
            <a:r>
              <a:rPr lang="en-GB" b="0" dirty="0">
                <a:latin typeface="+mj-lt"/>
              </a:rPr>
              <a:t> </a:t>
            </a:r>
            <a:br>
              <a:rPr lang="en-GB" b="0" dirty="0">
                <a:latin typeface="+mj-lt"/>
              </a:rPr>
            </a:br>
            <a:r>
              <a:rPr lang="en-GB" b="0" dirty="0">
                <a:latin typeface="+mj-lt"/>
              </a:rPr>
              <a:t>per user, per month for Boards &amp; Repos*</a:t>
            </a:r>
          </a:p>
          <a:p>
            <a:r>
              <a:rPr lang="en-GB" b="0" dirty="0">
                <a:solidFill>
                  <a:schemeClr val="tx1"/>
                </a:solidFill>
              </a:rPr>
              <a:t>Easy pricing that grows with your team</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7800" indent="-177800">
              <a:buFont typeface="Arial" panose="020B0604020202020204" pitchFamily="34" charset="0"/>
              <a:buChar char="•"/>
            </a:pPr>
            <a:r>
              <a:rPr lang="en-GB" b="0" dirty="0">
                <a:solidFill>
                  <a:schemeClr val="tx1"/>
                </a:solidFill>
                <a:latin typeface="+mj-lt"/>
              </a:rPr>
              <a:t>Azure Artifacts</a:t>
            </a:r>
            <a:r>
              <a:rPr lang="en-GB" b="0" dirty="0">
                <a:solidFill>
                  <a:schemeClr val="tx1"/>
                </a:solidFill>
              </a:rPr>
              <a:t>: package management</a:t>
            </a:r>
          </a:p>
          <a:p>
            <a:pPr marL="177800" indent="-177800">
              <a:buFont typeface="Arial" panose="020B0604020202020204" pitchFamily="34" charset="0"/>
              <a:buChar char="•"/>
            </a:pPr>
            <a:r>
              <a:rPr lang="en-GB" b="0" dirty="0">
                <a:solidFill>
                  <a:schemeClr val="tx1"/>
                </a:solidFill>
              </a:rPr>
              <a:t>Unlimited stakeholders </a:t>
            </a:r>
          </a:p>
          <a:p>
            <a:pPr marL="177800" indent="-177800">
              <a:buFont typeface="Arial" panose="020B0604020202020204" pitchFamily="34" charset="0"/>
              <a:buChar char="•"/>
            </a:pPr>
            <a:r>
              <a:rPr lang="en-GB" b="0" dirty="0">
                <a:solidFill>
                  <a:schemeClr val="tx1"/>
                </a:solidFill>
              </a:rPr>
              <a:t>Boards &amp; Repos included for Visual Studio subscribers</a:t>
            </a: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1016864" y="6100468"/>
            <a:ext cx="7837203" cy="769441"/>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a:t>
            </a:r>
            <a:r>
              <a:rPr lang="en-US" sz="2000" b="1" dirty="0">
                <a:solidFill>
                  <a:schemeClr val="tx2"/>
                </a:solidFill>
                <a:latin typeface="Segoe UI Semibold" panose="020B0702040204020203" pitchFamily="34" charset="0"/>
                <a:cs typeface="Segoe UI Semibold" panose="020B0702040204020203" pitchFamily="34" charset="0"/>
              </a:rPr>
              <a:t>com/pricing/details/devops/</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34975" y="6270958"/>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34975"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Open Source Projects</a:t>
            </a:r>
            <a:endParaRPr lang="en-US" sz="20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363401"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Small Teams</a:t>
            </a:r>
            <a:endParaRPr lang="en-US" sz="20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298180"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Teams of any size</a:t>
            </a:r>
            <a:endParaRPr lang="en-US" sz="20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7033B838-861D-465E-A8CD-E5E20FDD5D65}"/>
              </a:ext>
            </a:extLst>
          </p:cNvPr>
          <p:cNvSpPr/>
          <p:nvPr/>
        </p:nvSpPr>
        <p:spPr>
          <a:xfrm>
            <a:off x="8382910" y="6079598"/>
            <a:ext cx="3695700" cy="646331"/>
          </a:xfrm>
          <a:prstGeom prst="rect">
            <a:avLst/>
          </a:prstGeom>
        </p:spPr>
        <p:txBody>
          <a:bodyPr wrap="square" lIns="0" tIns="0" rIns="0" bIns="0">
            <a:spAutoFit/>
          </a:bodyPr>
          <a:lstStyle/>
          <a:p>
            <a:r>
              <a:rPr lang="en-GB" sz="1050" dirty="0"/>
              <a:t>5 Boards &amp; Repos users and 5 Artifacts users free. Pipelines with unlimited minutes, Test Plans users and additional Artifacts users also available. Please see the Azure pricing calculator for details. </a:t>
            </a:r>
            <a:endParaRPr lang="en-US" sz="1050" dirty="0"/>
          </a:p>
        </p:txBody>
      </p:sp>
      <p:sp>
        <p:nvSpPr>
          <p:cNvPr id="17" name="TextBox 16">
            <a:extLst>
              <a:ext uri="{FF2B5EF4-FFF2-40B4-BE49-F238E27FC236}">
                <a16:creationId xmlns:a16="http://schemas.microsoft.com/office/drawing/2014/main" id="{1CE16299-AF3F-494A-A517-CA1BBA39DDAB}"/>
              </a:ext>
            </a:extLst>
          </p:cNvPr>
          <p:cNvSpPr txBox="1"/>
          <p:nvPr/>
        </p:nvSpPr>
        <p:spPr>
          <a:xfrm>
            <a:off x="8062911" y="5923676"/>
            <a:ext cx="454292" cy="517065"/>
          </a:xfrm>
          <a:prstGeom prst="rect">
            <a:avLst/>
          </a:prstGeom>
          <a:noFill/>
        </p:spPr>
        <p:txBody>
          <a:bodyPr wrap="none" lIns="182880" tIns="146304" rIns="182880" bIns="146304" rtlCol="0">
            <a:spAutoFit/>
          </a:bodyPr>
          <a:lstStyle/>
          <a:p>
            <a:pPr>
              <a:lnSpc>
                <a:spcPct val="90000"/>
              </a:lnSpc>
              <a:spcAft>
                <a:spcPts val="600"/>
              </a:spcAft>
            </a:pPr>
            <a:r>
              <a:rPr lang="en-GB" sz="1600" dirty="0">
                <a:solidFill>
                  <a:srgbClr val="0078D7"/>
                </a:solidFill>
              </a:rPr>
              <a:t>*</a:t>
            </a:r>
            <a:endParaRPr lang="en-US" sz="1600" dirty="0">
              <a:solidFill>
                <a:srgbClr val="0078D7"/>
              </a:solidFill>
            </a:endParaRPr>
          </a:p>
        </p:txBody>
      </p:sp>
    </p:spTree>
    <p:extLst>
      <p:ext uri="{BB962C8B-B14F-4D97-AF65-F5344CB8AC3E}">
        <p14:creationId xmlns:p14="http://schemas.microsoft.com/office/powerpoint/2010/main" val="11966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631490" y="5188452"/>
            <a:ext cx="9296153" cy="1392970"/>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933677" y="1686388"/>
            <a:ext cx="2061705"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dirty="0">
                <a:solidFill>
                  <a:schemeClr val="tx1">
                    <a:lumMod val="65000"/>
                    <a:lumOff val="35000"/>
                  </a:schemeClr>
                </a:solidFill>
              </a:rPr>
              <a:t>Mix and match to create </a:t>
            </a:r>
            <a:br>
              <a:rPr lang="en-US" sz="1800" dirty="0">
                <a:solidFill>
                  <a:schemeClr val="tx1">
                    <a:lumMod val="65000"/>
                    <a:lumOff val="35000"/>
                  </a:schemeClr>
                </a:solidFill>
                <a:cs typeface="Segoe UI"/>
              </a:rPr>
            </a:br>
            <a:r>
              <a:rPr lang="en-US" sz="1800" dirty="0">
                <a:solidFill>
                  <a:schemeClr val="tx1">
                    <a:lumMod val="65000"/>
                    <a:lumOff val="35000"/>
                  </a:schemeClr>
                </a:solidFill>
              </a:rPr>
              <a:t>workflows with tools from Microsoft, open source or your favorite 3rd party tools</a:t>
            </a:r>
            <a:endParaRPr lang="en-US" sz="1800" dirty="0">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800660" y="1504212"/>
            <a:ext cx="2493485" cy="2483356"/>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67204" y="1445517"/>
            <a:ext cx="2537516" cy="253226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dirty="0"/>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831383" y="152371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42482" y="2193459"/>
            <a:ext cx="957989" cy="1289725"/>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362322" y="136001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88586" y="3013743"/>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85617" y="357865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915735" y="25553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022591" y="1721208"/>
            <a:ext cx="287046" cy="303344"/>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537547" y="1532739"/>
            <a:ext cx="311624" cy="327912"/>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085295" y="2706029"/>
            <a:ext cx="347611" cy="347510"/>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121474" y="3703852"/>
            <a:ext cx="406291" cy="406175"/>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2847418" y="3153734"/>
            <a:ext cx="359924" cy="368012"/>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807336" y="1513971"/>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535207" y="2203268"/>
            <a:ext cx="942781" cy="1289725"/>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347614" y="1340494"/>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645014" y="303333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961236" y="35884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920437" y="256516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95614" y="567691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419331" y="5676945"/>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680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323053"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362783" y="567704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9104771" y="2713374"/>
            <a:ext cx="287046" cy="311533"/>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7002032" y="1667319"/>
            <a:ext cx="295239" cy="295154"/>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8541555" y="1505174"/>
            <a:ext cx="295239" cy="303343"/>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6779550" y="3229691"/>
            <a:ext cx="392695" cy="296484"/>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36441" y="3700717"/>
            <a:ext cx="320724" cy="456345"/>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802182" y="1706852"/>
            <a:ext cx="1658619"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dirty="0">
                <a:solidFill>
                  <a:schemeClr val="tx1">
                    <a:lumMod val="65000"/>
                    <a:lumOff val="35000"/>
                  </a:schemeClr>
                </a:solidFill>
              </a:rPr>
              <a:t>Azure DevOps lets </a:t>
            </a:r>
            <a:br>
              <a:rPr lang="en-US" sz="1800" dirty="0">
                <a:solidFill>
                  <a:schemeClr val="tx1">
                    <a:lumMod val="65000"/>
                    <a:lumOff val="35000"/>
                  </a:schemeClr>
                </a:solidFill>
                <a:cs typeface="Segoe UI"/>
              </a:rPr>
            </a:br>
            <a:r>
              <a:rPr lang="en-US" sz="1800" dirty="0">
                <a:solidFill>
                  <a:schemeClr val="tx1">
                    <a:lumMod val="65000"/>
                    <a:lumOff val="35000"/>
                  </a:schemeClr>
                </a:solidFill>
              </a:rPr>
              <a:t>developers </a:t>
            </a:r>
            <a:br>
              <a:rPr lang="en-US" sz="1800" dirty="0">
                <a:solidFill>
                  <a:schemeClr val="tx1">
                    <a:lumMod val="65000"/>
                    <a:lumOff val="35000"/>
                  </a:schemeClr>
                </a:solidFill>
                <a:cs typeface="Segoe UI"/>
              </a:rPr>
            </a:br>
            <a:r>
              <a:rPr lang="en-US" sz="1800" dirty="0">
                <a:solidFill>
                  <a:schemeClr val="tx1">
                    <a:lumMod val="65000"/>
                    <a:lumOff val="35000"/>
                  </a:schemeClr>
                </a:solidFill>
              </a:rPr>
              <a:t>choose the tools that</a:t>
            </a:r>
            <a:r>
              <a:rPr lang="en-US" sz="1800" dirty="0">
                <a:solidFill>
                  <a:schemeClr val="tx1">
                    <a:lumMod val="65000"/>
                    <a:lumOff val="35000"/>
                  </a:schemeClr>
                </a:solidFill>
                <a:cs typeface="Segoe UI"/>
              </a:rPr>
              <a:t> </a:t>
            </a:r>
            <a:r>
              <a:rPr lang="en-US" sz="1800" dirty="0">
                <a:solidFill>
                  <a:schemeClr val="tx1">
                    <a:lumMod val="65000"/>
                    <a:lumOff val="35000"/>
                  </a:schemeClr>
                </a:solidFill>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274206"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4899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515767"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60801" y="4950080"/>
            <a:ext cx="7472876" cy="47674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pPr algn="ctr"/>
            <a:r>
              <a:rPr lang="en-US" sz="1600" dirty="0">
                <a:solidFill>
                  <a:schemeClr val="tx1">
                    <a:lumMod val="65000"/>
                    <a:lumOff val="35000"/>
                  </a:schemeClr>
                </a:solidFill>
              </a:rPr>
              <a:t>Target any cloud, on-prem or both and deploy to the servers you need</a:t>
            </a:r>
            <a:endParaRPr lang="en-US" sz="1600"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5393112" y="5761153"/>
            <a:ext cx="445040" cy="378824"/>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2203875" y="5787248"/>
            <a:ext cx="566712" cy="280949"/>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3181912" y="5748160"/>
            <a:ext cx="752624" cy="368949"/>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164836" y="5585533"/>
            <a:ext cx="777085" cy="757343"/>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6228493" y="5635853"/>
            <a:ext cx="835795" cy="603195"/>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7548839" y="5815319"/>
            <a:ext cx="302523" cy="282889"/>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8595337" y="5766426"/>
            <a:ext cx="361232" cy="356259"/>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9633230" y="5748339"/>
            <a:ext cx="320041" cy="402342"/>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587899" y="6280344"/>
            <a:ext cx="3680134" cy="428460"/>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solidFill>
              <a:srgbClr val="0078D7"/>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 uri="{C183D7F6-B498-43B3-948B-1728B52AA6E4}">
                  <adec:decorative xmlns:adec="http://schemas.microsoft.com/office/drawing/2017/decorative" val="1"/>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0" y="-1"/>
            <a:ext cx="3185124" cy="69945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E367368-3EB7-47E8-B49B-215A9A8E91E6}"/>
              </a:ext>
            </a:extLst>
          </p:cNvPr>
          <p:cNvSpPr txBox="1"/>
          <p:nvPr/>
        </p:nvSpPr>
        <p:spPr>
          <a:xfrm>
            <a:off x="4602304" y="590465"/>
            <a:ext cx="7014262" cy="5189113"/>
          </a:xfrm>
          <a:prstGeom prst="rect">
            <a:avLst/>
          </a:prstGeom>
          <a:noFill/>
        </p:spPr>
        <p:txBody>
          <a:bodyPr wrap="square" lIns="182880" tIns="146304" rIns="182880" bIns="146304" rtlCol="0">
            <a:spAutoFit/>
          </a:bodyPr>
          <a:lstStyle/>
          <a:p>
            <a:pPr>
              <a:spcAft>
                <a:spcPts val="3600"/>
              </a:spcAft>
            </a:pPr>
            <a:r>
              <a:rPr lang="en-GB" sz="1800" dirty="0"/>
              <a:t>Plan smarter, collaborate better, and ship faster with a set of modern dev services</a:t>
            </a:r>
          </a:p>
          <a:p>
            <a:pPr>
              <a:spcAft>
                <a:spcPts val="3600"/>
              </a:spcAft>
            </a:pPr>
            <a:r>
              <a:rPr lang="en-GB" sz="1800" dirty="0"/>
              <a:t>Any developer, any platform, any cloud. Full support for hybrid cloud, on-premises &amp; containers.</a:t>
            </a:r>
          </a:p>
          <a:p>
            <a:pPr>
              <a:spcAft>
                <a:spcPts val="3600"/>
              </a:spcAft>
            </a:pPr>
            <a:r>
              <a:rPr lang="en-GB" sz="1800" dirty="0"/>
              <a:t>Use all the Azure DevOps services or choose just what you need to complement your existing workflows</a:t>
            </a:r>
          </a:p>
          <a:p>
            <a:pPr>
              <a:spcAft>
                <a:spcPts val="3600"/>
              </a:spcAft>
            </a:pPr>
            <a:r>
              <a:rPr lang="en-GB" sz="1800" dirty="0"/>
              <a:t>Best in class builds for open source. Free unlimited build minutes for public projects and up to 10 free concurrent jobs across Windows, Linux and macOS</a:t>
            </a:r>
          </a:p>
          <a:p>
            <a:pPr>
              <a:spcAft>
                <a:spcPts val="3600"/>
              </a:spcAft>
            </a:pPr>
            <a:r>
              <a:rPr lang="en-GB" sz="1800" dirty="0"/>
              <a:t>Get started for free for small teams, scales to support the largest enterprises</a:t>
            </a:r>
          </a:p>
        </p:txBody>
      </p:sp>
      <p:grpSp>
        <p:nvGrpSpPr>
          <p:cNvPr id="7" name="Group 6">
            <a:extLst>
              <a:ext uri="{FF2B5EF4-FFF2-40B4-BE49-F238E27FC236}">
                <a16:creationId xmlns:a16="http://schemas.microsoft.com/office/drawing/2014/main" id="{F8F413B4-F6D4-4DA6-B700-AAF2B31142BA}"/>
              </a:ext>
              <a:ext uri="{C183D7F6-B498-43B3-948B-1728B52AA6E4}">
                <adec:decorative xmlns:adec="http://schemas.microsoft.com/office/drawing/2017/decorative" val="1"/>
              </a:ext>
            </a:extLst>
          </p:cNvPr>
          <p:cNvGrpSpPr/>
          <p:nvPr/>
        </p:nvGrpSpPr>
        <p:grpSpPr>
          <a:xfrm>
            <a:off x="3809051" y="730307"/>
            <a:ext cx="555298" cy="555298"/>
            <a:chOff x="3790397" y="435304"/>
            <a:chExt cx="555298" cy="555298"/>
          </a:xfrm>
        </p:grpSpPr>
        <p:sp>
          <p:nvSpPr>
            <p:cNvPr id="34" name="Oval 33">
              <a:extLst>
                <a:ext uri="{FF2B5EF4-FFF2-40B4-BE49-F238E27FC236}">
                  <a16:creationId xmlns:a16="http://schemas.microsoft.com/office/drawing/2014/main" id="{F9F21E1E-EC36-44E9-B35A-A8379A978484}"/>
                </a:ext>
              </a:extLst>
            </p:cNvPr>
            <p:cNvSpPr/>
            <p:nvPr/>
          </p:nvSpPr>
          <p:spPr bwMode="auto">
            <a:xfrm>
              <a:off x="3790397" y="43530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0632" y="540367"/>
              <a:ext cx="342900" cy="325755"/>
            </a:xfrm>
            <a:prstGeom prst="rect">
              <a:avLst/>
            </a:prstGeom>
          </p:spPr>
        </p:pic>
      </p:grpSp>
      <p:grpSp>
        <p:nvGrpSpPr>
          <p:cNvPr id="2" name="Group 1">
            <a:extLst>
              <a:ext uri="{FF2B5EF4-FFF2-40B4-BE49-F238E27FC236}">
                <a16:creationId xmlns:a16="http://schemas.microsoft.com/office/drawing/2014/main" id="{8F703986-B3CF-46CC-8962-3FA15E0EB868}"/>
              </a:ext>
              <a:ext uri="{C183D7F6-B498-43B3-948B-1728B52AA6E4}">
                <adec:decorative xmlns:adec="http://schemas.microsoft.com/office/drawing/2017/decorative" val="1"/>
              </a:ext>
            </a:extLst>
          </p:cNvPr>
          <p:cNvGrpSpPr/>
          <p:nvPr/>
        </p:nvGrpSpPr>
        <p:grpSpPr>
          <a:xfrm>
            <a:off x="3799086" y="5069344"/>
            <a:ext cx="555298" cy="555298"/>
            <a:chOff x="3785970" y="4107971"/>
            <a:chExt cx="555298" cy="555298"/>
          </a:xfrm>
        </p:grpSpPr>
        <p:sp>
          <p:nvSpPr>
            <p:cNvPr id="40" name="Oval 39">
              <a:extLst>
                <a:ext uri="{FF2B5EF4-FFF2-40B4-BE49-F238E27FC236}">
                  <a16:creationId xmlns:a16="http://schemas.microsoft.com/office/drawing/2014/main" id="{EC77250A-DBE0-4EC2-9044-7F80D04DD54E}"/>
                </a:ext>
              </a:extLst>
            </p:cNvPr>
            <p:cNvSpPr/>
            <p:nvPr/>
          </p:nvSpPr>
          <p:spPr bwMode="auto">
            <a:xfrm>
              <a:off x="3785970" y="410797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4305" y="4232112"/>
              <a:ext cx="266700" cy="285750"/>
            </a:xfrm>
            <a:prstGeom prst="rect">
              <a:avLst/>
            </a:prstGeom>
          </p:spPr>
        </p:pic>
      </p:grpSp>
      <p:grpSp>
        <p:nvGrpSpPr>
          <p:cNvPr id="3" name="Group 2">
            <a:extLst>
              <a:ext uri="{FF2B5EF4-FFF2-40B4-BE49-F238E27FC236}">
                <a16:creationId xmlns:a16="http://schemas.microsoft.com/office/drawing/2014/main" id="{29F620BD-1725-4FC6-9152-0F867BD9FE73}"/>
              </a:ext>
              <a:ext uri="{C183D7F6-B498-43B3-948B-1728B52AA6E4}">
                <adec:decorative xmlns:adec="http://schemas.microsoft.com/office/drawing/2017/decorative" val="1"/>
              </a:ext>
            </a:extLst>
          </p:cNvPr>
          <p:cNvGrpSpPr/>
          <p:nvPr/>
        </p:nvGrpSpPr>
        <p:grpSpPr>
          <a:xfrm>
            <a:off x="3797123" y="3817106"/>
            <a:ext cx="555298" cy="555298"/>
            <a:chOff x="3790397" y="3040008"/>
            <a:chExt cx="555298" cy="555298"/>
          </a:xfrm>
        </p:grpSpPr>
        <p:sp>
          <p:nvSpPr>
            <p:cNvPr id="39" name="Oval 38">
              <a:extLst>
                <a:ext uri="{FF2B5EF4-FFF2-40B4-BE49-F238E27FC236}">
                  <a16:creationId xmlns:a16="http://schemas.microsoft.com/office/drawing/2014/main" id="{642D528C-16CE-41F6-8EC9-E6DBBC7ED6CE}"/>
                </a:ext>
              </a:extLst>
            </p:cNvPr>
            <p:cNvSpPr/>
            <p:nvPr/>
          </p:nvSpPr>
          <p:spPr bwMode="auto">
            <a:xfrm>
              <a:off x="3790397" y="304000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0632" y="3136682"/>
              <a:ext cx="361950" cy="361950"/>
            </a:xfrm>
            <a:prstGeom prst="rect">
              <a:avLst/>
            </a:prstGeom>
          </p:spPr>
        </p:pic>
      </p:grpSp>
      <p:grpSp>
        <p:nvGrpSpPr>
          <p:cNvPr id="5" name="Group 4">
            <a:extLst>
              <a:ext uri="{FF2B5EF4-FFF2-40B4-BE49-F238E27FC236}">
                <a16:creationId xmlns:a16="http://schemas.microsoft.com/office/drawing/2014/main" id="{0E95F866-F195-4F4D-89C1-BC5CEA141AEC}"/>
              </a:ext>
              <a:ext uri="{C183D7F6-B498-43B3-948B-1728B52AA6E4}">
                <adec:decorative xmlns:adec="http://schemas.microsoft.com/office/drawing/2017/decorative" val="1"/>
              </a:ext>
            </a:extLst>
          </p:cNvPr>
          <p:cNvGrpSpPr/>
          <p:nvPr/>
        </p:nvGrpSpPr>
        <p:grpSpPr>
          <a:xfrm>
            <a:off x="3809051" y="2759190"/>
            <a:ext cx="555298" cy="555298"/>
            <a:chOff x="3790397" y="2167647"/>
            <a:chExt cx="555298" cy="555298"/>
          </a:xfrm>
        </p:grpSpPr>
        <p:sp>
          <p:nvSpPr>
            <p:cNvPr id="38" name="Oval 37">
              <a:extLst>
                <a:ext uri="{FF2B5EF4-FFF2-40B4-BE49-F238E27FC236}">
                  <a16:creationId xmlns:a16="http://schemas.microsoft.com/office/drawing/2014/main" id="{72A4CD53-3BFD-4E18-803D-E8696C5B15AA}"/>
                </a:ext>
              </a:extLst>
            </p:cNvPr>
            <p:cNvSpPr/>
            <p:nvPr/>
          </p:nvSpPr>
          <p:spPr bwMode="auto">
            <a:xfrm>
              <a:off x="3790397" y="216764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19207" y="2273846"/>
              <a:ext cx="285750" cy="342900"/>
            </a:xfrm>
            <a:prstGeom prst="rect">
              <a:avLst/>
            </a:prstGeom>
          </p:spPr>
        </p:pic>
      </p:grpSp>
      <p:grpSp>
        <p:nvGrpSpPr>
          <p:cNvPr id="6" name="Group 5">
            <a:extLst>
              <a:ext uri="{FF2B5EF4-FFF2-40B4-BE49-F238E27FC236}">
                <a16:creationId xmlns:a16="http://schemas.microsoft.com/office/drawing/2014/main" id="{F5CBB011-CFED-43E0-99D0-E142AAE7C72E}"/>
              </a:ext>
              <a:ext uri="{C183D7F6-B498-43B3-948B-1728B52AA6E4}">
                <adec:decorative xmlns:adec="http://schemas.microsoft.com/office/drawing/2017/decorative" val="1"/>
              </a:ext>
            </a:extLst>
          </p:cNvPr>
          <p:cNvGrpSpPr/>
          <p:nvPr/>
        </p:nvGrpSpPr>
        <p:grpSpPr>
          <a:xfrm>
            <a:off x="3809051" y="1744212"/>
            <a:ext cx="555298" cy="555298"/>
            <a:chOff x="3790397" y="1307841"/>
            <a:chExt cx="555298" cy="555298"/>
          </a:xfrm>
        </p:grpSpPr>
        <p:sp>
          <p:nvSpPr>
            <p:cNvPr id="37" name="Oval 36">
              <a:extLst>
                <a:ext uri="{FF2B5EF4-FFF2-40B4-BE49-F238E27FC236}">
                  <a16:creationId xmlns:a16="http://schemas.microsoft.com/office/drawing/2014/main" id="{073989DB-7CE9-4236-B8DA-F4D58DDCD9C8}"/>
                </a:ext>
              </a:extLst>
            </p:cNvPr>
            <p:cNvSpPr/>
            <p:nvPr/>
          </p:nvSpPr>
          <p:spPr bwMode="auto">
            <a:xfrm>
              <a:off x="3790397" y="130784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00157" y="1397126"/>
              <a:ext cx="342900" cy="342900"/>
            </a:xfrm>
            <a:prstGeom prst="rect">
              <a:avLst/>
            </a:prstGeom>
          </p:spPr>
        </p:pic>
      </p:grpSp>
      <p:sp>
        <p:nvSpPr>
          <p:cNvPr id="15" name="TextBox 14">
            <a:extLst>
              <a:ext uri="{FF2B5EF4-FFF2-40B4-BE49-F238E27FC236}">
                <a16:creationId xmlns:a16="http://schemas.microsoft.com/office/drawing/2014/main" id="{EB2CA18E-9DCA-490B-A8E4-B0FFA6F2468F}"/>
              </a:ext>
            </a:extLst>
          </p:cNvPr>
          <p:cNvSpPr txBox="1"/>
          <p:nvPr/>
        </p:nvSpPr>
        <p:spPr>
          <a:xfrm>
            <a:off x="3549407" y="6180642"/>
            <a:ext cx="246490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Start free today</a:t>
            </a:r>
            <a:endParaRPr lang="en-US" sz="2400" dirty="0">
              <a:gradFill>
                <a:gsLst>
                  <a:gs pos="2917">
                    <a:schemeClr val="tx1"/>
                  </a:gs>
                  <a:gs pos="30000">
                    <a:schemeClr val="tx1"/>
                  </a:gs>
                </a:gsLst>
                <a:lin ang="5400000" scaled="0"/>
              </a:gradFill>
            </a:endParaRPr>
          </a:p>
        </p:txBody>
      </p:sp>
      <p:sp>
        <p:nvSpPr>
          <p:cNvPr id="45" name="Title 3">
            <a:extLst>
              <a:ext uri="{FF2B5EF4-FFF2-40B4-BE49-F238E27FC236}">
                <a16:creationId xmlns:a16="http://schemas.microsoft.com/office/drawing/2014/main" id="{C01A200E-6F57-483C-BCB2-AC4B9EDB2005}"/>
              </a:ext>
            </a:extLst>
          </p:cNvPr>
          <p:cNvSpPr>
            <a:spLocks noGrp="1"/>
          </p:cNvSpPr>
          <p:nvPr>
            <p:ph type="title"/>
          </p:nvPr>
        </p:nvSpPr>
        <p:spPr>
          <a:xfrm>
            <a:off x="0" y="202856"/>
            <a:ext cx="3111771" cy="612000"/>
          </a:xfrm>
        </p:spPr>
        <p:txBody>
          <a:bodyPr/>
          <a:lstStyle/>
          <a:p>
            <a:pPr algn="ctr"/>
            <a:r>
              <a:rPr lang="en-US" sz="3200" dirty="0">
                <a:solidFill>
                  <a:schemeClr val="bg2"/>
                </a:solidFill>
              </a:rPr>
              <a:t>Azure DevOps</a:t>
            </a:r>
          </a:p>
        </p:txBody>
      </p:sp>
      <p:grpSp>
        <p:nvGrpSpPr>
          <p:cNvPr id="46" name="Group 45">
            <a:extLst>
              <a:ext uri="{FF2B5EF4-FFF2-40B4-BE49-F238E27FC236}">
                <a16:creationId xmlns:a16="http://schemas.microsoft.com/office/drawing/2014/main" id="{1FDCD515-961E-4B97-8413-6CE5C6E98EC2}"/>
              </a:ext>
              <a:ext uri="{C183D7F6-B498-43B3-948B-1728B52AA6E4}">
                <adec:decorative xmlns:adec="http://schemas.microsoft.com/office/drawing/2017/decorative" val="1"/>
              </a:ext>
            </a:extLst>
          </p:cNvPr>
          <p:cNvGrpSpPr/>
          <p:nvPr/>
        </p:nvGrpSpPr>
        <p:grpSpPr>
          <a:xfrm>
            <a:off x="480892" y="1040157"/>
            <a:ext cx="1944000" cy="931747"/>
            <a:chOff x="480892" y="1040157"/>
            <a:chExt cx="1944000" cy="931747"/>
          </a:xfrm>
        </p:grpSpPr>
        <p:pic>
          <p:nvPicPr>
            <p:cNvPr id="47" name="Picture 8" descr="A picture containing object&#10;&#10;Description generated with very high confidence">
              <a:extLst>
                <a:ext uri="{FF2B5EF4-FFF2-40B4-BE49-F238E27FC236}">
                  <a16:creationId xmlns:a16="http://schemas.microsoft.com/office/drawing/2014/main" id="{1C41D3E5-2390-4DA0-B2B1-D7F81E1D7FA4}"/>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48" name="TextBox 47">
              <a:extLst>
                <a:ext uri="{FF2B5EF4-FFF2-40B4-BE49-F238E27FC236}">
                  <a16:creationId xmlns:a16="http://schemas.microsoft.com/office/drawing/2014/main" id="{EEE88C88-9997-45AA-9960-446753A8B9AB}"/>
                </a:ext>
              </a:extLst>
            </p:cNvPr>
            <p:cNvSpPr txBox="1"/>
            <p:nvPr/>
          </p:nvSpPr>
          <p:spPr>
            <a:xfrm>
              <a:off x="480892" y="1359904"/>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00B294"/>
                  </a:solidFill>
                  <a:latin typeface="+mj-lt"/>
                </a:rPr>
                <a:t>Azure Boards</a:t>
              </a:r>
              <a:endParaRPr lang="en-US" sz="1600" dirty="0">
                <a:solidFill>
                  <a:srgbClr val="00B294"/>
                </a:solidFill>
                <a:latin typeface="+mj-lt"/>
                <a:cs typeface="Segoe UI"/>
              </a:endParaRPr>
            </a:p>
          </p:txBody>
        </p:sp>
      </p:grpSp>
      <p:grpSp>
        <p:nvGrpSpPr>
          <p:cNvPr id="51" name="Group 50">
            <a:extLst>
              <a:ext uri="{FF2B5EF4-FFF2-40B4-BE49-F238E27FC236}">
                <a16:creationId xmlns:a16="http://schemas.microsoft.com/office/drawing/2014/main" id="{71CF4F81-48BF-4BC0-ADD8-6E36DDDC1C77}"/>
              </a:ext>
              <a:ext uri="{C183D7F6-B498-43B3-948B-1728B52AA6E4}">
                <adec:decorative xmlns:adec="http://schemas.microsoft.com/office/drawing/2017/decorative" val="1"/>
              </a:ext>
            </a:extLst>
          </p:cNvPr>
          <p:cNvGrpSpPr/>
          <p:nvPr/>
        </p:nvGrpSpPr>
        <p:grpSpPr>
          <a:xfrm>
            <a:off x="480892" y="2230632"/>
            <a:ext cx="1944000" cy="955215"/>
            <a:chOff x="480892" y="2154633"/>
            <a:chExt cx="1944000" cy="955215"/>
          </a:xfrm>
        </p:grpSpPr>
        <p:pic>
          <p:nvPicPr>
            <p:cNvPr id="52" name="Picture 10" descr="A picture containing stop, sign, outdoor, sitting&#10;&#10;Description generated with very high confidence">
              <a:extLst>
                <a:ext uri="{FF2B5EF4-FFF2-40B4-BE49-F238E27FC236}">
                  <a16:creationId xmlns:a16="http://schemas.microsoft.com/office/drawing/2014/main" id="{372766B4-7187-4F21-8200-AA67987522C5}"/>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3" name="TextBox 52">
              <a:extLst>
                <a:ext uri="{FF2B5EF4-FFF2-40B4-BE49-F238E27FC236}">
                  <a16:creationId xmlns:a16="http://schemas.microsoft.com/office/drawing/2014/main" id="{14A8B084-8E01-491D-8E9E-1712615BC48E}"/>
                </a:ext>
              </a:extLst>
            </p:cNvPr>
            <p:cNvSpPr txBox="1"/>
            <p:nvPr/>
          </p:nvSpPr>
          <p:spPr>
            <a:xfrm>
              <a:off x="480892" y="249784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D83B01"/>
                  </a:solidFill>
                  <a:latin typeface="+mj-lt"/>
                </a:rPr>
                <a:t>Azure </a:t>
              </a:r>
              <a:r>
                <a:rPr lang="en-US" sz="1600" dirty="0">
                  <a:solidFill>
                    <a:srgbClr val="D83B01"/>
                  </a:solidFill>
                  <a:latin typeface="+mj-lt"/>
                  <a:cs typeface="Segoe UI"/>
                </a:rPr>
                <a:t>Repos</a:t>
              </a:r>
            </a:p>
          </p:txBody>
        </p:sp>
      </p:grpSp>
      <p:grpSp>
        <p:nvGrpSpPr>
          <p:cNvPr id="54" name="Group 53">
            <a:extLst>
              <a:ext uri="{FF2B5EF4-FFF2-40B4-BE49-F238E27FC236}">
                <a16:creationId xmlns:a16="http://schemas.microsoft.com/office/drawing/2014/main" id="{34A37F8D-BD4B-4C76-B5D3-C9EDE7923165}"/>
              </a:ext>
              <a:ext uri="{C183D7F6-B498-43B3-948B-1728B52AA6E4}">
                <adec:decorative xmlns:adec="http://schemas.microsoft.com/office/drawing/2017/decorative" val="1"/>
              </a:ext>
            </a:extLst>
          </p:cNvPr>
          <p:cNvGrpSpPr/>
          <p:nvPr/>
        </p:nvGrpSpPr>
        <p:grpSpPr>
          <a:xfrm>
            <a:off x="480892" y="3444575"/>
            <a:ext cx="1944000" cy="971270"/>
            <a:chOff x="480892" y="3371540"/>
            <a:chExt cx="1944000" cy="971270"/>
          </a:xfrm>
        </p:grpSpPr>
        <p:pic>
          <p:nvPicPr>
            <p:cNvPr id="55" name="Picture 4" descr="A picture containing object&#10;&#10;Description generated with very high confidence">
              <a:extLst>
                <a:ext uri="{FF2B5EF4-FFF2-40B4-BE49-F238E27FC236}">
                  <a16:creationId xmlns:a16="http://schemas.microsoft.com/office/drawing/2014/main" id="{146F3C96-1678-4F83-BBB4-9AD9E04B6520}"/>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7" name="TextBox 56">
              <a:extLst>
                <a:ext uri="{FF2B5EF4-FFF2-40B4-BE49-F238E27FC236}">
                  <a16:creationId xmlns:a16="http://schemas.microsoft.com/office/drawing/2014/main" id="{D8D7C092-0057-4AA4-A420-72D0A30B67FD}"/>
                </a:ext>
              </a:extLst>
            </p:cNvPr>
            <p:cNvSpPr txBox="1"/>
            <p:nvPr/>
          </p:nvSpPr>
          <p:spPr>
            <a:xfrm>
              <a:off x="480892" y="373081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2560E0"/>
                  </a:solidFill>
                  <a:latin typeface="+mj-lt"/>
                </a:rPr>
                <a:t>Azure Pipelines</a:t>
              </a:r>
              <a:endParaRPr lang="en-US" sz="1600" dirty="0">
                <a:solidFill>
                  <a:srgbClr val="2560E0"/>
                </a:solidFill>
                <a:latin typeface="+mj-lt"/>
                <a:cs typeface="Segoe UI"/>
              </a:endParaRPr>
            </a:p>
          </p:txBody>
        </p:sp>
      </p:grpSp>
      <p:grpSp>
        <p:nvGrpSpPr>
          <p:cNvPr id="59" name="Group 58">
            <a:extLst>
              <a:ext uri="{FF2B5EF4-FFF2-40B4-BE49-F238E27FC236}">
                <a16:creationId xmlns:a16="http://schemas.microsoft.com/office/drawing/2014/main" id="{2B207801-9391-472F-9D7A-B145DABE268E}"/>
              </a:ext>
              <a:ext uri="{C183D7F6-B498-43B3-948B-1728B52AA6E4}">
                <adec:decorative xmlns:adec="http://schemas.microsoft.com/office/drawing/2017/decorative" val="1"/>
              </a:ext>
            </a:extLst>
          </p:cNvPr>
          <p:cNvGrpSpPr/>
          <p:nvPr/>
        </p:nvGrpSpPr>
        <p:grpSpPr>
          <a:xfrm>
            <a:off x="480892" y="4674573"/>
            <a:ext cx="1944000" cy="938606"/>
            <a:chOff x="480892" y="4605641"/>
            <a:chExt cx="1944000" cy="938606"/>
          </a:xfrm>
        </p:grpSpPr>
        <p:pic>
          <p:nvPicPr>
            <p:cNvPr id="60" name="Picture 12">
              <a:extLst>
                <a:ext uri="{FF2B5EF4-FFF2-40B4-BE49-F238E27FC236}">
                  <a16:creationId xmlns:a16="http://schemas.microsoft.com/office/drawing/2014/main" id="{2B79A0B1-CB19-42D1-8CE5-3C7AB6388E08}"/>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61" name="TextBox 60">
              <a:extLst>
                <a:ext uri="{FF2B5EF4-FFF2-40B4-BE49-F238E27FC236}">
                  <a16:creationId xmlns:a16="http://schemas.microsoft.com/office/drawing/2014/main" id="{C4407B28-ECAF-40F0-8E02-FF51B5AB6408}"/>
                </a:ext>
              </a:extLst>
            </p:cNvPr>
            <p:cNvSpPr txBox="1"/>
            <p:nvPr/>
          </p:nvSpPr>
          <p:spPr>
            <a:xfrm>
              <a:off x="480892" y="4932247"/>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854CC7"/>
                  </a:solidFill>
                  <a:latin typeface="+mj-lt"/>
                </a:rPr>
                <a:t>Azure Test</a:t>
              </a:r>
              <a:r>
                <a:rPr lang="en-US" sz="1600" dirty="0">
                  <a:solidFill>
                    <a:srgbClr val="854CC7"/>
                  </a:solidFill>
                  <a:latin typeface="+mj-lt"/>
                  <a:cs typeface="Segoe UI"/>
                </a:rPr>
                <a:t> Plans</a:t>
              </a:r>
            </a:p>
          </p:txBody>
        </p:sp>
      </p:grpSp>
      <p:grpSp>
        <p:nvGrpSpPr>
          <p:cNvPr id="62" name="Group 61">
            <a:extLst>
              <a:ext uri="{FF2B5EF4-FFF2-40B4-BE49-F238E27FC236}">
                <a16:creationId xmlns:a16="http://schemas.microsoft.com/office/drawing/2014/main" id="{3565CD17-CB5D-4D82-8016-EEE3FF4FFF5E}"/>
              </a:ext>
              <a:ext uri="{C183D7F6-B498-43B3-948B-1728B52AA6E4}">
                <adec:decorative xmlns:adec="http://schemas.microsoft.com/office/drawing/2017/decorative" val="1"/>
              </a:ext>
            </a:extLst>
          </p:cNvPr>
          <p:cNvGrpSpPr/>
          <p:nvPr/>
        </p:nvGrpSpPr>
        <p:grpSpPr>
          <a:xfrm>
            <a:off x="480892" y="5871907"/>
            <a:ext cx="1944000" cy="897315"/>
            <a:chOff x="480892" y="5871907"/>
            <a:chExt cx="1944000" cy="897315"/>
          </a:xfrm>
        </p:grpSpPr>
        <p:pic>
          <p:nvPicPr>
            <p:cNvPr id="63" name="Picture 6">
              <a:extLst>
                <a:ext uri="{FF2B5EF4-FFF2-40B4-BE49-F238E27FC236}">
                  <a16:creationId xmlns:a16="http://schemas.microsoft.com/office/drawing/2014/main" id="{A15458CC-3852-47BC-B1FC-C199A428A03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64" name="TextBox 63">
              <a:extLst>
                <a:ext uri="{FF2B5EF4-FFF2-40B4-BE49-F238E27FC236}">
                  <a16:creationId xmlns:a16="http://schemas.microsoft.com/office/drawing/2014/main" id="{D9BD62F3-4F6B-412F-82F6-044C2F0EB531}"/>
                </a:ext>
              </a:extLst>
            </p:cNvPr>
            <p:cNvSpPr txBox="1"/>
            <p:nvPr/>
          </p:nvSpPr>
          <p:spPr>
            <a:xfrm>
              <a:off x="480892" y="61967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CB2E6D"/>
                  </a:solidFill>
                  <a:latin typeface="+mj-lt"/>
                </a:rPr>
                <a:t>Azure Artifacts</a:t>
              </a:r>
              <a:endParaRPr lang="en-US" sz="1600" dirty="0">
                <a:solidFill>
                  <a:srgbClr val="CB2E6D"/>
                </a:solidFill>
                <a:latin typeface="+mj-lt"/>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475AB8-980D-410D-8203-AE5331222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80" y="2070164"/>
            <a:ext cx="8255864" cy="4646265"/>
          </a:xfrm>
          <a:prstGeom prst="rect">
            <a:avLst/>
          </a:prstGeom>
        </p:spPr>
      </p:pic>
    </p:spTree>
    <p:extLst>
      <p:ext uri="{BB962C8B-B14F-4D97-AF65-F5344CB8AC3E}">
        <p14:creationId xmlns:p14="http://schemas.microsoft.com/office/powerpoint/2010/main" val="255918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02A9-1679-4956-9E28-DF872797A092}"/>
              </a:ext>
            </a:extLst>
          </p:cNvPr>
          <p:cNvSpPr>
            <a:spLocks noGrp="1"/>
          </p:cNvSpPr>
          <p:nvPr>
            <p:ph type="title"/>
          </p:nvPr>
        </p:nvSpPr>
        <p:spPr/>
        <p:txBody>
          <a:bodyPr/>
          <a:lstStyle/>
          <a:p>
            <a:r>
              <a:rPr lang="en-CA" dirty="0"/>
              <a:t>Metro Toronto .NET User Group</a:t>
            </a:r>
          </a:p>
        </p:txBody>
      </p:sp>
      <p:sp>
        <p:nvSpPr>
          <p:cNvPr id="3" name="Content Placeholder 2">
            <a:extLst>
              <a:ext uri="{FF2B5EF4-FFF2-40B4-BE49-F238E27FC236}">
                <a16:creationId xmlns:a16="http://schemas.microsoft.com/office/drawing/2014/main" id="{0A87E0B1-B643-4566-B1BC-A8504350176E}"/>
              </a:ext>
            </a:extLst>
          </p:cNvPr>
          <p:cNvSpPr>
            <a:spLocks noGrp="1"/>
          </p:cNvSpPr>
          <p:nvPr>
            <p:ph idx="1"/>
          </p:nvPr>
        </p:nvSpPr>
        <p:spPr>
          <a:xfrm>
            <a:off x="446088" y="1132205"/>
            <a:ext cx="11563350" cy="1615827"/>
          </a:xfrm>
        </p:spPr>
        <p:txBody>
          <a:bodyPr/>
          <a:lstStyle/>
          <a:p>
            <a:pPr marL="285750" indent="-285750">
              <a:buSzPct val="100000"/>
              <a:buFont typeface="Arial" panose="020B0604020202020204" pitchFamily="34" charset="0"/>
              <a:buChar char="•"/>
            </a:pPr>
            <a:r>
              <a:rPr lang="en-US" sz="1400" dirty="0"/>
              <a:t>The biggest and oldest .NET Community in GTA with more than 1600 members.</a:t>
            </a:r>
          </a:p>
          <a:p>
            <a:pPr marL="285750" indent="-285750">
              <a:buSzPct val="100000"/>
              <a:buFont typeface="Arial" panose="020B0604020202020204" pitchFamily="34" charset="0"/>
              <a:buChar char="•"/>
            </a:pPr>
            <a:r>
              <a:rPr lang="en-US" sz="1400" dirty="0"/>
              <a:t>The Metro Toronto .NET Users Group (MTDNUG) was formed in April 2004 to bring .NET developers of all skill levels together to share, laugh, and grow their skills on the .NET platform. MTDNUG is one of several .NET user groups in the Greater Toronto Area.</a:t>
            </a:r>
          </a:p>
          <a:p>
            <a:pPr marL="285750" indent="-285750">
              <a:buSzPct val="100000"/>
              <a:buFont typeface="Arial" panose="020B0604020202020204" pitchFamily="34" charset="0"/>
              <a:buChar char="•"/>
            </a:pPr>
            <a:r>
              <a:rPr lang="en-US" sz="1400" dirty="0"/>
              <a:t>We are about following technologies:</a:t>
            </a:r>
          </a:p>
          <a:p>
            <a:pPr marL="514350" lvl="1" indent="-285750">
              <a:buSzPct val="100000"/>
              <a:buFont typeface="Arial" panose="020B0604020202020204" pitchFamily="34" charset="0"/>
              <a:buChar char="•"/>
            </a:pPr>
            <a:r>
              <a:rPr lang="en-US" sz="1400" dirty="0"/>
              <a:t>NET Framework, .NET CORE, ASP .NET, Entity Framework, DOTNET, CLOUD</a:t>
            </a:r>
          </a:p>
        </p:txBody>
      </p:sp>
      <p:pic>
        <p:nvPicPr>
          <p:cNvPr id="4" name="Picture 3">
            <a:extLst>
              <a:ext uri="{FF2B5EF4-FFF2-40B4-BE49-F238E27FC236}">
                <a16:creationId xmlns:a16="http://schemas.microsoft.com/office/drawing/2014/main" id="{8CDF1161-2C5A-4DC7-92AC-2577DD1007BC}"/>
              </a:ext>
            </a:extLst>
          </p:cNvPr>
          <p:cNvPicPr>
            <a:picLocks noChangeAspect="1"/>
          </p:cNvPicPr>
          <p:nvPr/>
        </p:nvPicPr>
        <p:blipFill>
          <a:blip r:embed="rId3"/>
          <a:stretch>
            <a:fillRect/>
          </a:stretch>
        </p:blipFill>
        <p:spPr>
          <a:xfrm>
            <a:off x="685320" y="2964653"/>
            <a:ext cx="10836119" cy="3701994"/>
          </a:xfrm>
          <a:prstGeom prst="rect">
            <a:avLst/>
          </a:prstGeom>
        </p:spPr>
      </p:pic>
    </p:spTree>
    <p:extLst>
      <p:ext uri="{BB962C8B-B14F-4D97-AF65-F5344CB8AC3E}">
        <p14:creationId xmlns:p14="http://schemas.microsoft.com/office/powerpoint/2010/main" val="2681092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02A9-1679-4956-9E28-DF872797A092}"/>
              </a:ext>
            </a:extLst>
          </p:cNvPr>
          <p:cNvSpPr>
            <a:spLocks noGrp="1"/>
          </p:cNvSpPr>
          <p:nvPr>
            <p:ph type="title"/>
          </p:nvPr>
        </p:nvSpPr>
        <p:spPr/>
        <p:txBody>
          <a:bodyPr/>
          <a:lstStyle/>
          <a:p>
            <a:r>
              <a:rPr lang="en-CA" dirty="0"/>
              <a:t>Toronto .NET Meetup</a:t>
            </a:r>
          </a:p>
        </p:txBody>
      </p:sp>
      <p:sp>
        <p:nvSpPr>
          <p:cNvPr id="3" name="Content Placeholder 2">
            <a:extLst>
              <a:ext uri="{FF2B5EF4-FFF2-40B4-BE49-F238E27FC236}">
                <a16:creationId xmlns:a16="http://schemas.microsoft.com/office/drawing/2014/main" id="{0A87E0B1-B643-4566-B1BC-A8504350176E}"/>
              </a:ext>
            </a:extLst>
          </p:cNvPr>
          <p:cNvSpPr>
            <a:spLocks noGrp="1"/>
          </p:cNvSpPr>
          <p:nvPr>
            <p:ph idx="1"/>
          </p:nvPr>
        </p:nvSpPr>
        <p:spPr>
          <a:xfrm>
            <a:off x="446088" y="1132205"/>
            <a:ext cx="11563350" cy="1867178"/>
          </a:xfrm>
        </p:spPr>
        <p:txBody>
          <a:bodyPr/>
          <a:lstStyle/>
          <a:p>
            <a:pPr marL="285750" indent="-285750">
              <a:buSzPct val="100000"/>
              <a:buFont typeface="Arial" panose="020B0604020202020204" pitchFamily="34" charset="0"/>
              <a:buChar char="•"/>
            </a:pPr>
            <a:r>
              <a:rPr lang="en-US" sz="1400" dirty="0"/>
              <a:t>Toronto .NET Meetup was formed in September 2016 to bring .NET developers of all skill levels together to share, laugh, and grow their skills on the .NET platform. MTDNUG is one of several .NET user groups in the Greater Toronto Area.</a:t>
            </a:r>
          </a:p>
          <a:p>
            <a:pPr marL="285750" indent="-285750">
              <a:buSzPct val="100000"/>
              <a:buFont typeface="Arial" panose="020B0604020202020204" pitchFamily="34" charset="0"/>
              <a:buChar char="•"/>
            </a:pPr>
            <a:r>
              <a:rPr lang="en-US" sz="1400" dirty="0"/>
              <a:t>We are about following technologies:</a:t>
            </a:r>
            <a:br>
              <a:rPr lang="en-US" sz="1400" dirty="0"/>
            </a:br>
            <a:br>
              <a:rPr lang="en-US" sz="1400" dirty="0"/>
            </a:br>
            <a:r>
              <a:rPr lang="en-US" sz="1400" dirty="0"/>
              <a:t>	.NET Framework, .NET CORE, ASP .NET, Entity Framework, DOTNET, CLOUD</a:t>
            </a:r>
          </a:p>
          <a:p>
            <a:endParaRPr lang="en-CA" dirty="0"/>
          </a:p>
        </p:txBody>
      </p:sp>
      <p:pic>
        <p:nvPicPr>
          <p:cNvPr id="5" name="Picture 4">
            <a:extLst>
              <a:ext uri="{FF2B5EF4-FFF2-40B4-BE49-F238E27FC236}">
                <a16:creationId xmlns:a16="http://schemas.microsoft.com/office/drawing/2014/main" id="{193539A6-D61B-4566-A156-4C06A85C28B0}"/>
              </a:ext>
            </a:extLst>
          </p:cNvPr>
          <p:cNvPicPr>
            <a:picLocks noChangeAspect="1"/>
          </p:cNvPicPr>
          <p:nvPr/>
        </p:nvPicPr>
        <p:blipFill>
          <a:blip r:embed="rId3"/>
          <a:stretch>
            <a:fillRect/>
          </a:stretch>
        </p:blipFill>
        <p:spPr>
          <a:xfrm>
            <a:off x="605488" y="2876809"/>
            <a:ext cx="10710211" cy="3880927"/>
          </a:xfrm>
          <a:prstGeom prst="rect">
            <a:avLst/>
          </a:prstGeom>
        </p:spPr>
      </p:pic>
    </p:spTree>
    <p:extLst>
      <p:ext uri="{BB962C8B-B14F-4D97-AF65-F5344CB8AC3E}">
        <p14:creationId xmlns:p14="http://schemas.microsoft.com/office/powerpoint/2010/main" val="8849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02A9-1679-4956-9E28-DF872797A092}"/>
              </a:ext>
            </a:extLst>
          </p:cNvPr>
          <p:cNvSpPr>
            <a:spLocks noGrp="1"/>
          </p:cNvSpPr>
          <p:nvPr>
            <p:ph type="title"/>
          </p:nvPr>
        </p:nvSpPr>
        <p:spPr/>
        <p:txBody>
          <a:bodyPr/>
          <a:lstStyle/>
          <a:p>
            <a:r>
              <a:rPr lang="en-CA" dirty="0"/>
              <a:t>2018 Global Events: Done Locally</a:t>
            </a:r>
          </a:p>
        </p:txBody>
      </p:sp>
      <p:pic>
        <p:nvPicPr>
          <p:cNvPr id="4" name="Picture 3">
            <a:extLst>
              <a:ext uri="{FF2B5EF4-FFF2-40B4-BE49-F238E27FC236}">
                <a16:creationId xmlns:a16="http://schemas.microsoft.com/office/drawing/2014/main" id="{B4B629CA-5D17-4F17-B95A-56B5E928F563}"/>
              </a:ext>
            </a:extLst>
          </p:cNvPr>
          <p:cNvPicPr>
            <a:picLocks noChangeAspect="1"/>
          </p:cNvPicPr>
          <p:nvPr/>
        </p:nvPicPr>
        <p:blipFill>
          <a:blip r:embed="rId3"/>
          <a:stretch>
            <a:fillRect/>
          </a:stretch>
        </p:blipFill>
        <p:spPr>
          <a:xfrm>
            <a:off x="2793533" y="1039746"/>
            <a:ext cx="6864817" cy="2943937"/>
          </a:xfrm>
          <a:prstGeom prst="rect">
            <a:avLst/>
          </a:prstGeom>
          <a:ln>
            <a:solidFill>
              <a:schemeClr val="accent1"/>
            </a:solidFill>
          </a:ln>
        </p:spPr>
      </p:pic>
      <p:pic>
        <p:nvPicPr>
          <p:cNvPr id="5" name="Picture 4">
            <a:extLst>
              <a:ext uri="{FF2B5EF4-FFF2-40B4-BE49-F238E27FC236}">
                <a16:creationId xmlns:a16="http://schemas.microsoft.com/office/drawing/2014/main" id="{39496473-B669-44D3-928F-CCBABC2719E1}"/>
              </a:ext>
            </a:extLst>
          </p:cNvPr>
          <p:cNvPicPr>
            <a:picLocks noChangeAspect="1"/>
          </p:cNvPicPr>
          <p:nvPr/>
        </p:nvPicPr>
        <p:blipFill>
          <a:blip r:embed="rId4"/>
          <a:stretch>
            <a:fillRect/>
          </a:stretch>
        </p:blipFill>
        <p:spPr>
          <a:xfrm>
            <a:off x="2793533" y="3816400"/>
            <a:ext cx="6864817" cy="2949571"/>
          </a:xfrm>
          <a:prstGeom prst="rect">
            <a:avLst/>
          </a:prstGeom>
          <a:ln>
            <a:solidFill>
              <a:schemeClr val="accent1"/>
            </a:solidFill>
          </a:ln>
        </p:spPr>
      </p:pic>
    </p:spTree>
    <p:extLst>
      <p:ext uri="{BB962C8B-B14F-4D97-AF65-F5344CB8AC3E}">
        <p14:creationId xmlns:p14="http://schemas.microsoft.com/office/powerpoint/2010/main" val="1218136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6BA1BB-7231-45C0-95D6-E8D850A26F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9820" y="4310743"/>
            <a:ext cx="4438505" cy="2299007"/>
          </a:xfrm>
          <a:prstGeom prst="rect">
            <a:avLst/>
          </a:prstGeom>
        </p:spPr>
      </p:pic>
      <p:pic>
        <p:nvPicPr>
          <p:cNvPr id="7" name="Picture 6">
            <a:extLst>
              <a:ext uri="{FF2B5EF4-FFF2-40B4-BE49-F238E27FC236}">
                <a16:creationId xmlns:a16="http://schemas.microsoft.com/office/drawing/2014/main" id="{A963FF0C-3FB9-4C41-8871-8559DD96C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0103" y="2741256"/>
            <a:ext cx="2579066" cy="2579066"/>
          </a:xfrm>
          <a:prstGeom prst="rect">
            <a:avLst/>
          </a:prstGeom>
        </p:spPr>
      </p:pic>
      <p:sp>
        <p:nvSpPr>
          <p:cNvPr id="2" name="Title 1">
            <a:extLst>
              <a:ext uri="{FF2B5EF4-FFF2-40B4-BE49-F238E27FC236}">
                <a16:creationId xmlns:a16="http://schemas.microsoft.com/office/drawing/2014/main" id="{8CD002A9-1679-4956-9E28-DF872797A092}"/>
              </a:ext>
            </a:extLst>
          </p:cNvPr>
          <p:cNvSpPr>
            <a:spLocks noGrp="1"/>
          </p:cNvSpPr>
          <p:nvPr>
            <p:ph type="title"/>
          </p:nvPr>
        </p:nvSpPr>
        <p:spPr/>
        <p:txBody>
          <a:bodyPr/>
          <a:lstStyle/>
          <a:p>
            <a:r>
              <a:rPr lang="en-CA" dirty="0"/>
              <a:t>2019 Upcoming Events</a:t>
            </a:r>
          </a:p>
        </p:txBody>
      </p:sp>
      <p:pic>
        <p:nvPicPr>
          <p:cNvPr id="5" name="Content Placeholder 4">
            <a:extLst>
              <a:ext uri="{FF2B5EF4-FFF2-40B4-BE49-F238E27FC236}">
                <a16:creationId xmlns:a16="http://schemas.microsoft.com/office/drawing/2014/main" id="{DA57F504-59EF-4DED-9546-6E132FAE03AB}"/>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34975" y="1080831"/>
            <a:ext cx="4676982" cy="2345657"/>
          </a:xfrm>
        </p:spPr>
      </p:pic>
    </p:spTree>
    <p:extLst>
      <p:ext uri="{BB962C8B-B14F-4D97-AF65-F5344CB8AC3E}">
        <p14:creationId xmlns:p14="http://schemas.microsoft.com/office/powerpoint/2010/main" val="4002972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p:txBody>
          <a:bodyPr/>
          <a:lstStyle/>
          <a:p>
            <a:r>
              <a:rPr lang="en-US" dirty="0"/>
              <a:t>Azure DevOps</a:t>
            </a:r>
            <a:br>
              <a:rPr lang="en-US" dirty="0"/>
            </a:br>
            <a:endParaRPr lang="en-US" dirty="0"/>
          </a:p>
        </p:txBody>
      </p:sp>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a:xfrm>
            <a:off x="443522" y="4429278"/>
            <a:ext cx="9590081" cy="2415718"/>
          </a:xfrm>
        </p:spPr>
        <p:txBody>
          <a:bodyPr/>
          <a:lstStyle/>
          <a:p>
            <a:r>
              <a:rPr lang="en-US" b="1" dirty="0"/>
              <a:t>Callon Campbell</a:t>
            </a:r>
          </a:p>
          <a:p>
            <a:r>
              <a:rPr lang="en-US" dirty="0"/>
              <a:t>Microsoft Azure MVP</a:t>
            </a:r>
          </a:p>
          <a:p>
            <a:endParaRPr lang="en-US" dirty="0"/>
          </a:p>
          <a:p>
            <a:r>
              <a:rPr lang="en-US" b="1" dirty="0"/>
              <a:t>Ehsan Eskandari</a:t>
            </a:r>
          </a:p>
          <a:p>
            <a:r>
              <a:rPr lang="en-US" dirty="0"/>
              <a:t>Microsoft Azure MVP</a:t>
            </a:r>
          </a:p>
          <a:p>
            <a:endParaRPr lang="en-US" dirty="0"/>
          </a:p>
          <a:p>
            <a:r>
              <a:rPr lang="en-US" b="1" dirty="0"/>
              <a:t>Arlan Nugara</a:t>
            </a:r>
          </a:p>
          <a:p>
            <a:r>
              <a:rPr lang="en-US" dirty="0"/>
              <a:t>Microsoft Azure MVP</a:t>
            </a:r>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3946" y="335056"/>
            <a:ext cx="7582529" cy="6509940"/>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CA0B-B583-4EA7-9417-EFA8DF7CDCC7}"/>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FC97AD83-7234-48BA-B2E0-ED71BE802E09}"/>
              </a:ext>
            </a:extLst>
          </p:cNvPr>
          <p:cNvSpPr>
            <a:spLocks noGrp="1"/>
          </p:cNvSpPr>
          <p:nvPr>
            <p:ph idx="1"/>
          </p:nvPr>
        </p:nvSpPr>
        <p:spPr>
          <a:xfrm>
            <a:off x="446088" y="1132205"/>
            <a:ext cx="11563350" cy="4544834"/>
          </a:xfrm>
        </p:spPr>
        <p:txBody>
          <a:bodyPr/>
          <a:lstStyle/>
          <a:p>
            <a:pPr marL="457200" indent="-457200">
              <a:buFont typeface="Arial" panose="020B0604020202020204" pitchFamily="34" charset="0"/>
              <a:buChar char="•"/>
            </a:pPr>
            <a:r>
              <a:rPr lang="en-CA" dirty="0"/>
              <a:t>What is DevOps</a:t>
            </a:r>
          </a:p>
          <a:p>
            <a:pPr marL="457200" indent="-457200">
              <a:buFont typeface="Arial" panose="020B0604020202020204" pitchFamily="34" charset="0"/>
              <a:buChar char="•"/>
            </a:pPr>
            <a:r>
              <a:rPr lang="en-CA" dirty="0"/>
              <a:t>Introducing Azure DevOps</a:t>
            </a:r>
          </a:p>
          <a:p>
            <a:pPr marL="685800" lvl="1" indent="-457200">
              <a:buFont typeface="Arial" panose="020B0604020202020204" pitchFamily="34" charset="0"/>
              <a:buChar char="•"/>
            </a:pPr>
            <a:r>
              <a:rPr lang="en-US" dirty="0"/>
              <a:t>Azure Boards</a:t>
            </a:r>
          </a:p>
          <a:p>
            <a:pPr marL="685800" lvl="1" indent="-457200">
              <a:buFont typeface="Arial" panose="020B0604020202020204" pitchFamily="34" charset="0"/>
              <a:buChar char="•"/>
            </a:pPr>
            <a:r>
              <a:rPr lang="en-US" dirty="0"/>
              <a:t>Azure Pipelines</a:t>
            </a:r>
          </a:p>
          <a:p>
            <a:pPr marL="685800" lvl="1" indent="-457200">
              <a:buFont typeface="Arial" panose="020B0604020202020204" pitchFamily="34" charset="0"/>
              <a:buChar char="•"/>
            </a:pPr>
            <a:r>
              <a:rPr lang="en-US" dirty="0"/>
              <a:t>Azure Repos</a:t>
            </a:r>
          </a:p>
          <a:p>
            <a:pPr marL="685800" lvl="1" indent="-457200">
              <a:buFont typeface="Arial" panose="020B0604020202020204" pitchFamily="34" charset="0"/>
              <a:buChar char="•"/>
            </a:pPr>
            <a:r>
              <a:rPr lang="en-US" dirty="0"/>
              <a:t>Azure Test Plans</a:t>
            </a:r>
          </a:p>
          <a:p>
            <a:pPr marL="685800" lvl="1" indent="-457200">
              <a:buFont typeface="Arial" panose="020B0604020202020204" pitchFamily="34" charset="0"/>
              <a:buChar char="•"/>
            </a:pPr>
            <a:r>
              <a:rPr lang="en-US" dirty="0"/>
              <a:t>Azure Artifacts</a:t>
            </a:r>
            <a:endParaRPr lang="en-CA" dirty="0"/>
          </a:p>
          <a:p>
            <a:pPr marL="457200" indent="-457200">
              <a:buFont typeface="Arial" panose="020B0604020202020204" pitchFamily="34" charset="0"/>
              <a:buChar char="•"/>
            </a:pPr>
            <a:r>
              <a:rPr lang="en-CA" dirty="0"/>
              <a:t>Azure Pipelines Demo: build, test and deploy (CI and CD)</a:t>
            </a:r>
          </a:p>
          <a:p>
            <a:pPr marL="457200" indent="-457200">
              <a:buFont typeface="Arial" panose="020B0604020202020204" pitchFamily="34" charset="0"/>
              <a:buChar char="•"/>
            </a:pPr>
            <a:r>
              <a:rPr lang="en-CA" dirty="0"/>
              <a:t>Q&amp;A</a:t>
            </a:r>
          </a:p>
        </p:txBody>
      </p:sp>
    </p:spTree>
    <p:extLst>
      <p:ext uri="{BB962C8B-B14F-4D97-AF65-F5344CB8AC3E}">
        <p14:creationId xmlns:p14="http://schemas.microsoft.com/office/powerpoint/2010/main" val="3340163047"/>
      </p:ext>
    </p:extLst>
  </p:cSld>
  <p:clrMapOvr>
    <a:masterClrMapping/>
  </p:clrMapOvr>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7" ma:contentTypeDescription="Create a new document." ma:contentTypeScope="" ma:versionID="454b11af52e6a4a001d7a94430b0600d">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94f54606d29a996f622cc5db0382967e"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Preview xmlns="15c98cf3-0896-4040-874f-f436925621df">
      <Url xsi:nil="true"/>
      <Description xsi:nil="true"/>
    </Preview>
    <_ip_UnifiedCompliancePolicyProperties xmlns="http://schemas.microsoft.com/sharepoint/v3" xsi:nil="true"/>
  </documentManagement>
</p:properties>
</file>

<file path=customXml/itemProps1.xml><?xml version="1.0" encoding="utf-8"?>
<ds:datastoreItem xmlns:ds="http://schemas.openxmlformats.org/officeDocument/2006/customXml" ds:itemID="{366A0CB4-B94D-48B7-AE6B-3133538C8C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CFF515-FEE6-4B9C-8B96-C300A0063377}">
  <ds:schemaRefs>
    <ds:schemaRef ds:uri="http://schemas.microsoft.com/sharepoint/v3/contenttype/forms"/>
  </ds:schemaRefs>
</ds:datastoreItem>
</file>

<file path=customXml/itemProps3.xml><?xml version="1.0" encoding="utf-8"?>
<ds:datastoreItem xmlns:ds="http://schemas.openxmlformats.org/officeDocument/2006/customXml" ds:itemID="{32A15399-885A-441B-A114-CB6E80EBF6A5}">
  <ds:schemaRefs>
    <ds:schemaRef ds:uri="http://schemas.microsoft.com/office/2006/metadata/properties"/>
    <ds:schemaRef ds:uri="http://schemas.microsoft.com/office/infopath/2007/PartnerControls"/>
    <ds:schemaRef ds:uri="http://schemas.microsoft.com/sharepoint/v3"/>
    <ds:schemaRef ds:uri="http://schemas.microsoft.com/sharepoint/v4"/>
    <ds:schemaRef ds:uri="15c98cf3-0896-4040-874f-f436925621df"/>
  </ds:schemaRefs>
</ds:datastoreItem>
</file>

<file path=docProps/app.xml><?xml version="1.0" encoding="utf-8"?>
<Properties xmlns="http://schemas.openxmlformats.org/officeDocument/2006/extended-properties" xmlns:vt="http://schemas.openxmlformats.org/officeDocument/2006/docPropsVTypes">
  <TotalTime>3953</TotalTime>
  <Words>2194</Words>
  <Application>Microsoft Office PowerPoint</Application>
  <PresentationFormat>Custom</PresentationFormat>
  <Paragraphs>295</Paragraphs>
  <Slides>28</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Rockwell Extra Bold</vt:lpstr>
      <vt:lpstr>Segoe UI</vt:lpstr>
      <vt:lpstr>Segoe UI Light</vt:lpstr>
      <vt:lpstr>Segoe UI Semibold</vt:lpstr>
      <vt:lpstr>Segoe UI Semilight</vt:lpstr>
      <vt:lpstr>Wingdings</vt:lpstr>
      <vt:lpstr>Azure PPT Template - 2018</vt:lpstr>
      <vt:lpstr>PowerPoint Presentation</vt:lpstr>
      <vt:lpstr>Azure DevOps Community Meetup</vt:lpstr>
      <vt:lpstr>PowerPoint Presentation</vt:lpstr>
      <vt:lpstr>Metro Toronto .NET User Group</vt:lpstr>
      <vt:lpstr>Toronto .NET Meetup</vt:lpstr>
      <vt:lpstr>2018 Global Events: Done Locally</vt:lpstr>
      <vt:lpstr>2019 Upcoming Events</vt:lpstr>
      <vt:lpstr>Azure DevOps </vt:lpstr>
      <vt:lpstr>Agenda</vt:lpstr>
      <vt:lpstr>What is DevOps?</vt:lpstr>
      <vt:lpstr>High Performance DevOps Companies Achieve…</vt:lpstr>
      <vt:lpstr>What technologies do I need to support DevOps?</vt:lpstr>
      <vt:lpstr>Introducing Azure DevOps</vt:lpstr>
      <vt:lpstr>Azure Pipelines</vt:lpstr>
      <vt:lpstr>Azure Boards</vt:lpstr>
      <vt:lpstr>Azure Repos</vt:lpstr>
      <vt:lpstr>Azure Test Plans</vt:lpstr>
      <vt:lpstr>Azure Artifacts</vt:lpstr>
      <vt:lpstr>Azure Pipelines</vt:lpstr>
      <vt:lpstr>Azure Pipelines</vt:lpstr>
      <vt:lpstr>Integrated with GitHub</vt:lpstr>
      <vt:lpstr>Thank You</vt:lpstr>
      <vt:lpstr>Q&amp;A + Follow up Discussion on  Azure DevOps</vt:lpstr>
      <vt:lpstr>References</vt:lpstr>
      <vt:lpstr>Azure DevOps Community Meetup Reference Material</vt:lpstr>
      <vt:lpstr>Azure DevOps Services Pricing</vt:lpstr>
      <vt:lpstr>Azure DevOps: Choose the tools and clouds you love</vt:lpstr>
      <vt:lpstr>Azure DevOps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presentation title and event name</dc:title>
  <dc:creator>Martin Woodward</dc:creator>
  <cp:keywords/>
  <cp:lastModifiedBy>Callon Campbell</cp:lastModifiedBy>
  <cp:revision>84</cp:revision>
  <dcterms:modified xsi:type="dcterms:W3CDTF">2019-01-10T13:01:21Z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